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mo Bold" charset="1" panose="020B0704020202020204"/>
      <p:regular r:id="rId18"/>
    </p:embeddedFont>
    <p:embeddedFont>
      <p:font typeface="IBM Plex Sans" charset="1" panose="020B0503050203000203"/>
      <p:regular r:id="rId19"/>
    </p:embeddedFont>
    <p:embeddedFont>
      <p:font typeface="Arimo" charset="1" panose="020B0604020202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27" Target="notesSlides/notesSlide9.xml" Type="http://schemas.openxmlformats.org/officeDocument/2006/relationships/notesSlide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6.png" Type="http://schemas.openxmlformats.org/officeDocument/2006/relationships/image"/><Relationship Id="rId15" Target="../media/image7.sv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../media/image44.png" Type="http://schemas.openxmlformats.org/officeDocument/2006/relationships/image"/><Relationship Id="rId14" Target="../media/image45.svg" Type="http://schemas.openxmlformats.org/officeDocument/2006/relationships/image"/><Relationship Id="rId15" Target="../media/image46.png" Type="http://schemas.openxmlformats.org/officeDocument/2006/relationships/image"/><Relationship Id="rId16" Target="../media/image47.svg" Type="http://schemas.openxmlformats.org/officeDocument/2006/relationships/image"/><Relationship Id="rId17" Target="../media/image48.png" Type="http://schemas.openxmlformats.org/officeDocument/2006/relationships/image"/><Relationship Id="rId18" Target="../media/image49.svg" Type="http://schemas.openxmlformats.org/officeDocument/2006/relationships/image"/><Relationship Id="rId19" Target="../media/image50.png" Type="http://schemas.openxmlformats.org/officeDocument/2006/relationships/image"/><Relationship Id="rId2" Target="../notesSlides/notesSlide9.xml" Type="http://schemas.openxmlformats.org/officeDocument/2006/relationships/notesSlide"/><Relationship Id="rId20" Target="../media/image51.svg" Type="http://schemas.openxmlformats.org/officeDocument/2006/relationships/image"/><Relationship Id="rId21" Target="../media/image52.png" Type="http://schemas.openxmlformats.org/officeDocument/2006/relationships/image"/><Relationship Id="rId22" Target="../media/image53.svg" Type="http://schemas.openxmlformats.org/officeDocument/2006/relationships/imag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4.png" Type="http://schemas.openxmlformats.org/officeDocument/2006/relationships/image"/><Relationship Id="rId6" Target="../media/image39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41142" y="3367088"/>
            <a:ext cx="10688858" cy="177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3F6FF3"/>
                </a:solidFill>
                <a:latin typeface="Arimo Bold"/>
                <a:ea typeface="Arimo Bold"/>
                <a:cs typeface="Arimo Bold"/>
                <a:sym typeface="Arimo Bold"/>
              </a:rPr>
              <a:t>Chatterbox: A Real-Time WebSocket Chat Application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1142" y="5702646"/>
            <a:ext cx="10256961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Building a highly concurrent, bi-directional chat system that scales to thousands of users with persistent connections and instant message delivery.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5804" y="1287713"/>
            <a:ext cx="13618073" cy="892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312" b="true">
                <a:solidFill>
                  <a:srgbClr val="4169E1"/>
                </a:solidFill>
                <a:latin typeface="Arimo Bold"/>
                <a:ea typeface="Arimo Bold"/>
                <a:cs typeface="Arimo Bold"/>
                <a:sym typeface="Arimo Bold"/>
              </a:rPr>
              <a:t>The Challenge of Real-Time Communication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5804" y="3150546"/>
            <a:ext cx="10426903" cy="5819623"/>
            <a:chOff x="0" y="0"/>
            <a:chExt cx="13902538" cy="7759497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3902562" cy="7759446"/>
            </a:xfrm>
            <a:custGeom>
              <a:avLst/>
              <a:gdLst/>
              <a:ahLst/>
              <a:cxnLst/>
              <a:rect r="r" b="b" t="t" l="l"/>
              <a:pathLst>
                <a:path h="7759446" w="13902562">
                  <a:moveTo>
                    <a:pt x="0" y="0"/>
                  </a:moveTo>
                  <a:lnTo>
                    <a:pt x="13902562" y="0"/>
                  </a:lnTo>
                  <a:lnTo>
                    <a:pt x="13902562" y="7759446"/>
                  </a:lnTo>
                  <a:lnTo>
                    <a:pt x="0" y="7759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" t="0" r="-12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041534" y="3108427"/>
            <a:ext cx="5310188" cy="1051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87" b="true">
                <a:solidFill>
                  <a:srgbClr val="4169E1"/>
                </a:solidFill>
                <a:latin typeface="Arimo Bold"/>
                <a:ea typeface="Arimo Bold"/>
                <a:cs typeface="Arimo Bold"/>
                <a:sym typeface="Arimo Bold"/>
              </a:rPr>
              <a:t>Traditional Request-Response Limitations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41534" y="4331941"/>
            <a:ext cx="5310188" cy="2196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25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Conventional HTTP architectures establish a new connection for each request, creating latency and preventing persistent, bi-directional communication needed for real-time applications.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41534" y="6674796"/>
            <a:ext cx="5310188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12"/>
              </a:lnSpc>
              <a:buFont typeface="Arial"/>
              <a:buChar char="•"/>
            </a:pPr>
            <a:r>
              <a:rPr lang="en-US" sz="2125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Each request requires TCP handshake</a:t>
            </a:r>
          </a:p>
          <a:p>
            <a:pPr algn="l" marL="320477" indent="-160238" lvl="1">
              <a:lnSpc>
                <a:spcPts val="3312"/>
              </a:lnSpc>
              <a:buFont typeface="Arial"/>
              <a:buChar char="•"/>
            </a:pPr>
            <a:r>
              <a:rPr lang="en-US" sz="2125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Server cannot push updates to clients</a:t>
            </a:r>
          </a:p>
          <a:p>
            <a:pPr algn="l" marL="320477" indent="-160238" lvl="1">
              <a:lnSpc>
                <a:spcPts val="3312"/>
              </a:lnSpc>
              <a:buFont typeface="Arial"/>
              <a:buChar char="•"/>
            </a:pPr>
            <a:r>
              <a:rPr lang="en-US" sz="2125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High overhead for frequent updates</a:t>
            </a:r>
          </a:p>
          <a:p>
            <a:pPr algn="l" marL="320477" indent="-160238" lvl="1">
              <a:lnSpc>
                <a:spcPts val="3312"/>
              </a:lnSpc>
              <a:buFont typeface="Arial"/>
              <a:buChar char="•"/>
            </a:pPr>
            <a:r>
              <a:rPr lang="en-US" sz="2125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Firewall and NAT traversal complications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511687"/>
            <a:ext cx="9445523" cy="271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BCD4"/>
                </a:solidFill>
                <a:latin typeface="Arimo Bold"/>
                <a:ea typeface="Arimo Bold"/>
                <a:cs typeface="Arimo Bold"/>
                <a:sym typeface="Arimo Bold"/>
              </a:rPr>
              <a:t>Enter WebSockets: Persistent Bi-Directional Communication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87476" y="4098722"/>
            <a:ext cx="647405" cy="647405"/>
            <a:chOff x="0" y="0"/>
            <a:chExt cx="863206" cy="8632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1098575" y="4209755"/>
            <a:ext cx="425206" cy="425206"/>
          </a:xfrm>
          <a:custGeom>
            <a:avLst/>
            <a:gdLst/>
            <a:ahLst/>
            <a:cxnLst/>
            <a:rect r="r" b="b" t="t" l="l"/>
            <a:pathLst>
              <a:path h="425206" w="425206">
                <a:moveTo>
                  <a:pt x="0" y="0"/>
                </a:moveTo>
                <a:lnTo>
                  <a:pt x="425206" y="0"/>
                </a:lnTo>
                <a:lnTo>
                  <a:pt x="425206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11" t="0" r="-111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86093" y="4153948"/>
            <a:ext cx="3725027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9800"/>
                </a:solidFill>
                <a:latin typeface="Arimo Bold"/>
                <a:ea typeface="Arimo Bold"/>
                <a:cs typeface="Arimo Bold"/>
                <a:sym typeface="Arimo Bold"/>
              </a:rPr>
              <a:t>Persistent Connection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13630" y="4728124"/>
            <a:ext cx="3624110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Single TCP connection stays open, eliminating repeated handshakes and reducing latency significantly.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887345" y="4098722"/>
            <a:ext cx="647405" cy="647405"/>
            <a:chOff x="0" y="0"/>
            <a:chExt cx="863206" cy="8632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5998445" y="4209755"/>
            <a:ext cx="425206" cy="425206"/>
          </a:xfrm>
          <a:custGeom>
            <a:avLst/>
            <a:gdLst/>
            <a:ahLst/>
            <a:cxnLst/>
            <a:rect r="r" b="b" t="t" l="l"/>
            <a:pathLst>
              <a:path h="425206" w="425206">
                <a:moveTo>
                  <a:pt x="0" y="0"/>
                </a:moveTo>
                <a:lnTo>
                  <a:pt x="425205" y="0"/>
                </a:lnTo>
                <a:lnTo>
                  <a:pt x="425205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333" t="0" r="-3333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813499" y="4162720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9800"/>
                </a:solidFill>
                <a:latin typeface="Arimo Bold"/>
                <a:ea typeface="Arimo Bold"/>
                <a:cs typeface="Arimo Bold"/>
                <a:sym typeface="Arimo Bold"/>
              </a:rPr>
              <a:t>Bi-Directional Flow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13499" y="4728124"/>
            <a:ext cx="3624262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Both server and client can send messages independently without waiting for requests from the other end.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87476" y="7644260"/>
            <a:ext cx="647405" cy="647405"/>
            <a:chOff x="0" y="0"/>
            <a:chExt cx="863206" cy="8632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Freeform 26" id="26" descr="preencoded.png"/>
          <p:cNvSpPr/>
          <p:nvPr/>
        </p:nvSpPr>
        <p:spPr>
          <a:xfrm flipH="false" flipV="false" rot="0">
            <a:off x="1098575" y="7755284"/>
            <a:ext cx="425206" cy="425206"/>
          </a:xfrm>
          <a:custGeom>
            <a:avLst/>
            <a:gdLst/>
            <a:ahLst/>
            <a:cxnLst/>
            <a:rect r="r" b="b" t="t" l="l"/>
            <a:pathLst>
              <a:path h="425206" w="425206">
                <a:moveTo>
                  <a:pt x="0" y="0"/>
                </a:moveTo>
                <a:lnTo>
                  <a:pt x="425206" y="0"/>
                </a:lnTo>
                <a:lnTo>
                  <a:pt x="425206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111" t="0" r="-1111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913630" y="7708259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9800"/>
                </a:solidFill>
                <a:latin typeface="Arimo Bold"/>
                <a:ea typeface="Arimo Bold"/>
                <a:cs typeface="Arimo Bold"/>
                <a:sym typeface="Arimo Bold"/>
              </a:rPr>
              <a:t>Low Overhead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13630" y="8273653"/>
            <a:ext cx="8524132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Minimal framing overhead compared to HTTP headers, allowing efficient, high-frequency message transmission.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599805" y="1373238"/>
            <a:ext cx="7088238" cy="94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 b="true">
                <a:solidFill>
                  <a:srgbClr val="1E90FF"/>
                </a:solidFill>
                <a:latin typeface="Arimo Bold"/>
                <a:ea typeface="Arimo Bold"/>
                <a:cs typeface="Arimo Bold"/>
                <a:sym typeface="Arimo Bold"/>
              </a:rPr>
              <a:t>Technology Stack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2883398"/>
            <a:ext cx="3810000" cy="2354761"/>
            <a:chOff x="0" y="0"/>
            <a:chExt cx="5080000" cy="3139681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5080000" cy="3139694"/>
            </a:xfrm>
            <a:custGeom>
              <a:avLst/>
              <a:gdLst/>
              <a:ahLst/>
              <a:cxnLst/>
              <a:rect r="r" b="b" t="t" l="l"/>
              <a:pathLst>
                <a:path h="3139694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139694"/>
                  </a:lnTo>
                  <a:lnTo>
                    <a:pt x="0" y="3139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4" t="0" r="-44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92238" y="5483571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8A2BE2"/>
                </a:solidFill>
                <a:latin typeface="Arimo Bold"/>
                <a:ea typeface="Arimo Bold"/>
                <a:cs typeface="Arimo Bold"/>
                <a:sym typeface="Arimo Bold"/>
              </a:rPr>
              <a:t>FastAPI Backend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048966"/>
            <a:ext cx="3810000" cy="2807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Async Python framework for building high-performance WebSocket endpoints with automatic API documentation and type hints.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156597" y="2883398"/>
            <a:ext cx="3810152" cy="2354761"/>
            <a:chOff x="0" y="0"/>
            <a:chExt cx="5080203" cy="3139681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5080254" cy="3139694"/>
            </a:xfrm>
            <a:custGeom>
              <a:avLst/>
              <a:gdLst/>
              <a:ahLst/>
              <a:cxnLst/>
              <a:rect r="r" b="b" t="t" l="l"/>
              <a:pathLst>
                <a:path h="3139694" w="5080254">
                  <a:moveTo>
                    <a:pt x="0" y="0"/>
                  </a:moveTo>
                  <a:lnTo>
                    <a:pt x="5080254" y="0"/>
                  </a:lnTo>
                  <a:lnTo>
                    <a:pt x="5080254" y="3139694"/>
                  </a:lnTo>
                  <a:lnTo>
                    <a:pt x="0" y="3139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2" t="0" r="-41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156597" y="5483571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CED1"/>
                </a:solidFill>
                <a:latin typeface="Arimo Bold"/>
                <a:ea typeface="Arimo Bold"/>
                <a:cs typeface="Arimo Bold"/>
                <a:sym typeface="Arimo Bold"/>
              </a:rPr>
              <a:t>WebSocket Protocol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56597" y="6048966"/>
            <a:ext cx="3810152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Persistent connection handling and pub-sub messaging patterns for real-time broadcasting to all connected clients.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321108" y="2883398"/>
            <a:ext cx="3810152" cy="2354761"/>
            <a:chOff x="0" y="0"/>
            <a:chExt cx="5080203" cy="3139681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5080254" cy="3139694"/>
            </a:xfrm>
            <a:custGeom>
              <a:avLst/>
              <a:gdLst/>
              <a:ahLst/>
              <a:cxnLst/>
              <a:rect r="r" b="b" t="t" l="l"/>
              <a:pathLst>
                <a:path h="3139694" w="5080254">
                  <a:moveTo>
                    <a:pt x="0" y="0"/>
                  </a:moveTo>
                  <a:lnTo>
                    <a:pt x="5080254" y="0"/>
                  </a:lnTo>
                  <a:lnTo>
                    <a:pt x="5080254" y="3139694"/>
                  </a:lnTo>
                  <a:lnTo>
                    <a:pt x="0" y="3139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2" t="0" r="-41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321108" y="5483571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4500"/>
                </a:solidFill>
                <a:latin typeface="Arimo Bold"/>
                <a:ea typeface="Arimo Bold"/>
                <a:cs typeface="Arimo Bold"/>
                <a:sym typeface="Arimo Bold"/>
              </a:rPr>
              <a:t>PostgreSQL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21108" y="6048966"/>
            <a:ext cx="3810152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Relational database storing user accounts, authentication credentials, and complete chat history with ACID compliance.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485609" y="2883398"/>
            <a:ext cx="3810152" cy="2354761"/>
            <a:chOff x="0" y="0"/>
            <a:chExt cx="5080203" cy="3139681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5080254" cy="3139694"/>
            </a:xfrm>
            <a:custGeom>
              <a:avLst/>
              <a:gdLst/>
              <a:ahLst/>
              <a:cxnLst/>
              <a:rect r="r" b="b" t="t" l="l"/>
              <a:pathLst>
                <a:path h="3139694" w="5080254">
                  <a:moveTo>
                    <a:pt x="0" y="0"/>
                  </a:moveTo>
                  <a:lnTo>
                    <a:pt x="5080254" y="0"/>
                  </a:lnTo>
                  <a:lnTo>
                    <a:pt x="5080254" y="3139694"/>
                  </a:lnTo>
                  <a:lnTo>
                    <a:pt x="0" y="3139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2" t="0" r="-41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3485609" y="5483571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A70D6"/>
                </a:solidFill>
                <a:latin typeface="Arimo Bold"/>
                <a:ea typeface="Arimo Bold"/>
                <a:cs typeface="Arimo Bold"/>
                <a:sym typeface="Arimo Bold"/>
              </a:rPr>
              <a:t>Terminal Client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85609" y="6048966"/>
            <a:ext cx="3810152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Interactive command-line interface written in Python for connecting, sending messages, and receiving real-time broadcasts.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8" y="856802"/>
            <a:ext cx="9445523" cy="182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A0FF"/>
                </a:solidFill>
                <a:latin typeface="Arimo Bold"/>
                <a:ea typeface="Arimo Bold"/>
                <a:cs typeface="Arimo Bold"/>
                <a:sym typeface="Arimo Bold"/>
              </a:rPr>
              <a:t>System Architecture Overview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50238" y="3111103"/>
            <a:ext cx="1417587" cy="2087318"/>
            <a:chOff x="0" y="0"/>
            <a:chExt cx="1890116" cy="2783091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890141" cy="2783078"/>
            </a:xfrm>
            <a:custGeom>
              <a:avLst/>
              <a:gdLst/>
              <a:ahLst/>
              <a:cxnLst/>
              <a:rect r="r" b="b" t="t" l="l"/>
              <a:pathLst>
                <a:path h="2783078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783078"/>
                  </a:lnTo>
                  <a:lnTo>
                    <a:pt x="0" y="2783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0" t="0" r="-8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551346" y="3356524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5733"/>
                </a:solidFill>
                <a:latin typeface="Arimo Bold"/>
                <a:ea typeface="Arimo Bold"/>
                <a:cs typeface="Arimo Bold"/>
                <a:sym typeface="Arimo Bold"/>
              </a:rPr>
              <a:t>Authentication Layer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51346" y="3921919"/>
            <a:ext cx="774441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Handles user registration, login, and session management. Validates credentials and creates secure sessions.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850238" y="5198421"/>
            <a:ext cx="1417587" cy="2087318"/>
            <a:chOff x="0" y="0"/>
            <a:chExt cx="1890116" cy="2783091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890141" cy="2783078"/>
            </a:xfrm>
            <a:custGeom>
              <a:avLst/>
              <a:gdLst/>
              <a:ahLst/>
              <a:cxnLst/>
              <a:rect r="r" b="b" t="t" l="l"/>
              <a:pathLst>
                <a:path h="2783078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783078"/>
                  </a:lnTo>
                  <a:lnTo>
                    <a:pt x="0" y="2783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0" t="0" r="-88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551346" y="5443833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9B59B6"/>
                </a:solidFill>
                <a:latin typeface="Arimo Bold"/>
                <a:ea typeface="Arimo Bold"/>
                <a:cs typeface="Arimo Bold"/>
                <a:sym typeface="Arimo Bold"/>
              </a:rPr>
              <a:t>WebSocket Manager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51346" y="6009237"/>
            <a:ext cx="774441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Central hub managing all connections, tracking active users, and broadcasting messages to subscribers.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50238" y="7285730"/>
            <a:ext cx="1417587" cy="2087318"/>
            <a:chOff x="0" y="0"/>
            <a:chExt cx="1890116" cy="2783091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890141" cy="2783078"/>
            </a:xfrm>
            <a:custGeom>
              <a:avLst/>
              <a:gdLst/>
              <a:ahLst/>
              <a:cxnLst/>
              <a:rect r="r" b="b" t="t" l="l"/>
              <a:pathLst>
                <a:path h="2783078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783078"/>
                  </a:lnTo>
                  <a:lnTo>
                    <a:pt x="0" y="2783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90" t="0" r="-88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551346" y="7531151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D27F"/>
                </a:solidFill>
                <a:latin typeface="Arimo Bold"/>
                <a:ea typeface="Arimo Bold"/>
                <a:cs typeface="Arimo Bold"/>
                <a:sym typeface="Arimo Bold"/>
              </a:rPr>
              <a:t>Data Storage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51346" y="8096545"/>
            <a:ext cx="774441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Persists chat history, user profiles, and metadata for retrieval and audit purposes.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336597" y="538162"/>
            <a:ext cx="11683332" cy="62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875" b="true">
                <a:solidFill>
                  <a:srgbClr val="FF4500"/>
                </a:solidFill>
                <a:latin typeface="Arimo Bold"/>
                <a:ea typeface="Arimo Bold"/>
                <a:cs typeface="Arimo Bold"/>
                <a:sym typeface="Arimo Bold"/>
              </a:rPr>
              <a:t>WebSocket Manager: The Heart of the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22309" y="4031059"/>
            <a:ext cx="4909699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00BCD4"/>
                </a:solidFill>
                <a:latin typeface="Arimo Bold"/>
                <a:ea typeface="Arimo Bold"/>
                <a:cs typeface="Arimo Bold"/>
                <a:sym typeface="Arimo Bold"/>
              </a:rPr>
              <a:t>Core Responsibilities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36597" y="4494609"/>
            <a:ext cx="8680999" cy="55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manager orchestrates the entire real-time experience, efficiently routing messages and maintaining connection state across thousands of concurrent users.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508429" y="1552870"/>
            <a:ext cx="4452195" cy="5936161"/>
            <a:chOff x="0" y="0"/>
            <a:chExt cx="5936259" cy="7914881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5936234" cy="7914894"/>
            </a:xfrm>
            <a:custGeom>
              <a:avLst/>
              <a:gdLst/>
              <a:ahLst/>
              <a:cxnLst/>
              <a:rect r="r" b="b" t="t" l="l"/>
              <a:pathLst>
                <a:path h="7914894" w="5936234">
                  <a:moveTo>
                    <a:pt x="0" y="0"/>
                  </a:moveTo>
                  <a:lnTo>
                    <a:pt x="5936234" y="0"/>
                  </a:lnTo>
                  <a:lnTo>
                    <a:pt x="5936234" y="7914894"/>
                  </a:lnTo>
                  <a:lnTo>
                    <a:pt x="0" y="7914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7" r="0" b="-27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322309" y="7783411"/>
            <a:ext cx="4475264" cy="1941614"/>
            <a:chOff x="0" y="0"/>
            <a:chExt cx="5967019" cy="2588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9050" y="19050"/>
              <a:ext cx="5928868" cy="2550668"/>
            </a:xfrm>
            <a:custGeom>
              <a:avLst/>
              <a:gdLst/>
              <a:ahLst/>
              <a:cxnLst/>
              <a:rect r="r" b="b" t="t" l="l"/>
              <a:pathLst>
                <a:path h="2550668" w="5928868">
                  <a:moveTo>
                    <a:pt x="0" y="182880"/>
                  </a:moveTo>
                  <a:cubicBezTo>
                    <a:pt x="0" y="81915"/>
                    <a:pt x="82550" y="0"/>
                    <a:pt x="184404" y="0"/>
                  </a:cubicBezTo>
                  <a:lnTo>
                    <a:pt x="5744464" y="0"/>
                  </a:lnTo>
                  <a:cubicBezTo>
                    <a:pt x="5846318" y="0"/>
                    <a:pt x="5928868" y="81915"/>
                    <a:pt x="5928868" y="182880"/>
                  </a:cubicBezTo>
                  <a:lnTo>
                    <a:pt x="5928868" y="2367788"/>
                  </a:lnTo>
                  <a:cubicBezTo>
                    <a:pt x="5928868" y="2468753"/>
                    <a:pt x="5846318" y="2550668"/>
                    <a:pt x="5744464" y="2550668"/>
                  </a:cubicBezTo>
                  <a:lnTo>
                    <a:pt x="184404" y="2550668"/>
                  </a:lnTo>
                  <a:cubicBezTo>
                    <a:pt x="82550" y="2550668"/>
                    <a:pt x="0" y="2468880"/>
                    <a:pt x="0" y="2367788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66968" cy="2588768"/>
            </a:xfrm>
            <a:custGeom>
              <a:avLst/>
              <a:gdLst/>
              <a:ahLst/>
              <a:cxnLst/>
              <a:rect r="r" b="b" t="t" l="l"/>
              <a:pathLst>
                <a:path h="2588768" w="5966968">
                  <a:moveTo>
                    <a:pt x="0" y="201930"/>
                  </a:moveTo>
                  <a:cubicBezTo>
                    <a:pt x="0" y="90297"/>
                    <a:pt x="91313" y="0"/>
                    <a:pt x="203454" y="0"/>
                  </a:cubicBezTo>
                  <a:lnTo>
                    <a:pt x="5763514" y="0"/>
                  </a:lnTo>
                  <a:lnTo>
                    <a:pt x="5763514" y="19050"/>
                  </a:lnTo>
                  <a:lnTo>
                    <a:pt x="5763514" y="0"/>
                  </a:lnTo>
                  <a:cubicBezTo>
                    <a:pt x="5875782" y="0"/>
                    <a:pt x="5966968" y="90297"/>
                    <a:pt x="5966968" y="201930"/>
                  </a:cubicBezTo>
                  <a:lnTo>
                    <a:pt x="5947918" y="201930"/>
                  </a:lnTo>
                  <a:lnTo>
                    <a:pt x="5966968" y="201930"/>
                  </a:lnTo>
                  <a:lnTo>
                    <a:pt x="5966968" y="2386838"/>
                  </a:lnTo>
                  <a:lnTo>
                    <a:pt x="5947918" y="2386838"/>
                  </a:lnTo>
                  <a:lnTo>
                    <a:pt x="5966968" y="2386838"/>
                  </a:lnTo>
                  <a:cubicBezTo>
                    <a:pt x="5966968" y="2498471"/>
                    <a:pt x="5875655" y="2588768"/>
                    <a:pt x="5763514" y="2588768"/>
                  </a:cubicBezTo>
                  <a:lnTo>
                    <a:pt x="5763514" y="2569718"/>
                  </a:lnTo>
                  <a:lnTo>
                    <a:pt x="5763514" y="2588768"/>
                  </a:lnTo>
                  <a:lnTo>
                    <a:pt x="203454" y="2588768"/>
                  </a:lnTo>
                  <a:lnTo>
                    <a:pt x="203454" y="2569718"/>
                  </a:lnTo>
                  <a:lnTo>
                    <a:pt x="203454" y="2588768"/>
                  </a:lnTo>
                  <a:cubicBezTo>
                    <a:pt x="91313" y="2588768"/>
                    <a:pt x="0" y="2498598"/>
                    <a:pt x="0" y="2386838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386838"/>
                  </a:lnTo>
                  <a:lnTo>
                    <a:pt x="19050" y="2386838"/>
                  </a:lnTo>
                  <a:lnTo>
                    <a:pt x="38100" y="2386838"/>
                  </a:lnTo>
                  <a:cubicBezTo>
                    <a:pt x="38100" y="2477135"/>
                    <a:pt x="112014" y="2550668"/>
                    <a:pt x="203454" y="2550668"/>
                  </a:cubicBezTo>
                  <a:lnTo>
                    <a:pt x="5763514" y="2550668"/>
                  </a:lnTo>
                  <a:cubicBezTo>
                    <a:pt x="5854954" y="2550668"/>
                    <a:pt x="5928868" y="2477135"/>
                    <a:pt x="5928868" y="2386838"/>
                  </a:cubicBezTo>
                  <a:lnTo>
                    <a:pt x="5928868" y="201930"/>
                  </a:lnTo>
                  <a:cubicBezTo>
                    <a:pt x="5928868" y="111633"/>
                    <a:pt x="5854954" y="38100"/>
                    <a:pt x="5763514" y="38100"/>
                  </a:cubicBezTo>
                  <a:lnTo>
                    <a:pt x="203454" y="38100"/>
                  </a:lnTo>
                  <a:lnTo>
                    <a:pt x="203454" y="19050"/>
                  </a:lnTo>
                  <a:lnTo>
                    <a:pt x="203454" y="38100"/>
                  </a:lnTo>
                  <a:cubicBezTo>
                    <a:pt x="112014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308022" y="7797698"/>
            <a:ext cx="114300" cy="1913039"/>
            <a:chOff x="0" y="0"/>
            <a:chExt cx="152400" cy="25507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2400" cy="2550668"/>
            </a:xfrm>
            <a:custGeom>
              <a:avLst/>
              <a:gdLst/>
              <a:ahLst/>
              <a:cxnLst/>
              <a:rect r="r" b="b" t="t" l="l"/>
              <a:pathLst>
                <a:path h="2550668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474468"/>
                  </a:lnTo>
                  <a:cubicBezTo>
                    <a:pt x="152400" y="2516505"/>
                    <a:pt x="118237" y="2550668"/>
                    <a:pt x="76200" y="2550668"/>
                  </a:cubicBezTo>
                  <a:cubicBezTo>
                    <a:pt x="34163" y="2550668"/>
                    <a:pt x="0" y="2516505"/>
                    <a:pt x="0" y="2474468"/>
                  </a:cubicBezTo>
                  <a:close/>
                </a:path>
              </a:pathLst>
            </a:custGeom>
            <a:solidFill>
              <a:srgbClr val="A2B9F9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648102" y="8004419"/>
            <a:ext cx="3597551" cy="30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937" b="true">
                <a:solidFill>
                  <a:srgbClr val="8A2BE2"/>
                </a:solidFill>
                <a:latin typeface="Arimo Bold"/>
                <a:ea typeface="Arimo Bold"/>
                <a:cs typeface="Arimo Bold"/>
                <a:sym typeface="Arimo Bold"/>
              </a:rPr>
              <a:t>Connection Management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48102" y="8394944"/>
            <a:ext cx="3909422" cy="8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Tracks all active WebSocket connections, handles new connections, and gracefully closes stale sessions.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906216" y="7783411"/>
            <a:ext cx="4475264" cy="1941614"/>
            <a:chOff x="0" y="0"/>
            <a:chExt cx="5967019" cy="25888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9050" y="19050"/>
              <a:ext cx="5928868" cy="2550668"/>
            </a:xfrm>
            <a:custGeom>
              <a:avLst/>
              <a:gdLst/>
              <a:ahLst/>
              <a:cxnLst/>
              <a:rect r="r" b="b" t="t" l="l"/>
              <a:pathLst>
                <a:path h="2550668" w="5928868">
                  <a:moveTo>
                    <a:pt x="0" y="182880"/>
                  </a:moveTo>
                  <a:cubicBezTo>
                    <a:pt x="0" y="81915"/>
                    <a:pt x="82550" y="0"/>
                    <a:pt x="184404" y="0"/>
                  </a:cubicBezTo>
                  <a:lnTo>
                    <a:pt x="5744464" y="0"/>
                  </a:lnTo>
                  <a:cubicBezTo>
                    <a:pt x="5846318" y="0"/>
                    <a:pt x="5928868" y="81915"/>
                    <a:pt x="5928868" y="182880"/>
                  </a:cubicBezTo>
                  <a:lnTo>
                    <a:pt x="5928868" y="2367788"/>
                  </a:lnTo>
                  <a:cubicBezTo>
                    <a:pt x="5928868" y="2468753"/>
                    <a:pt x="5846318" y="2550668"/>
                    <a:pt x="5744464" y="2550668"/>
                  </a:cubicBezTo>
                  <a:lnTo>
                    <a:pt x="184404" y="2550668"/>
                  </a:lnTo>
                  <a:cubicBezTo>
                    <a:pt x="82550" y="2550668"/>
                    <a:pt x="0" y="2468880"/>
                    <a:pt x="0" y="2367788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966968" cy="2588768"/>
            </a:xfrm>
            <a:custGeom>
              <a:avLst/>
              <a:gdLst/>
              <a:ahLst/>
              <a:cxnLst/>
              <a:rect r="r" b="b" t="t" l="l"/>
              <a:pathLst>
                <a:path h="2588768" w="5966968">
                  <a:moveTo>
                    <a:pt x="0" y="201930"/>
                  </a:moveTo>
                  <a:cubicBezTo>
                    <a:pt x="0" y="90297"/>
                    <a:pt x="91313" y="0"/>
                    <a:pt x="203454" y="0"/>
                  </a:cubicBezTo>
                  <a:lnTo>
                    <a:pt x="5763514" y="0"/>
                  </a:lnTo>
                  <a:lnTo>
                    <a:pt x="5763514" y="19050"/>
                  </a:lnTo>
                  <a:lnTo>
                    <a:pt x="5763514" y="0"/>
                  </a:lnTo>
                  <a:cubicBezTo>
                    <a:pt x="5875782" y="0"/>
                    <a:pt x="5966968" y="90297"/>
                    <a:pt x="5966968" y="201930"/>
                  </a:cubicBezTo>
                  <a:lnTo>
                    <a:pt x="5947918" y="201930"/>
                  </a:lnTo>
                  <a:lnTo>
                    <a:pt x="5966968" y="201930"/>
                  </a:lnTo>
                  <a:lnTo>
                    <a:pt x="5966968" y="2386838"/>
                  </a:lnTo>
                  <a:lnTo>
                    <a:pt x="5947918" y="2386838"/>
                  </a:lnTo>
                  <a:lnTo>
                    <a:pt x="5966968" y="2386838"/>
                  </a:lnTo>
                  <a:cubicBezTo>
                    <a:pt x="5966968" y="2498471"/>
                    <a:pt x="5875655" y="2588768"/>
                    <a:pt x="5763514" y="2588768"/>
                  </a:cubicBezTo>
                  <a:lnTo>
                    <a:pt x="5763514" y="2569718"/>
                  </a:lnTo>
                  <a:lnTo>
                    <a:pt x="5763514" y="2588768"/>
                  </a:lnTo>
                  <a:lnTo>
                    <a:pt x="203454" y="2588768"/>
                  </a:lnTo>
                  <a:lnTo>
                    <a:pt x="203454" y="2569718"/>
                  </a:lnTo>
                  <a:lnTo>
                    <a:pt x="203454" y="2588768"/>
                  </a:lnTo>
                  <a:cubicBezTo>
                    <a:pt x="91313" y="2588768"/>
                    <a:pt x="0" y="2498598"/>
                    <a:pt x="0" y="2386838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386838"/>
                  </a:lnTo>
                  <a:lnTo>
                    <a:pt x="19050" y="2386838"/>
                  </a:lnTo>
                  <a:lnTo>
                    <a:pt x="38100" y="2386838"/>
                  </a:lnTo>
                  <a:cubicBezTo>
                    <a:pt x="38100" y="2477135"/>
                    <a:pt x="112014" y="2550668"/>
                    <a:pt x="203454" y="2550668"/>
                  </a:cubicBezTo>
                  <a:lnTo>
                    <a:pt x="5763514" y="2550668"/>
                  </a:lnTo>
                  <a:cubicBezTo>
                    <a:pt x="5854954" y="2550668"/>
                    <a:pt x="5928868" y="2477135"/>
                    <a:pt x="5928868" y="2386838"/>
                  </a:cubicBezTo>
                  <a:lnTo>
                    <a:pt x="5928868" y="201930"/>
                  </a:lnTo>
                  <a:cubicBezTo>
                    <a:pt x="5928868" y="111633"/>
                    <a:pt x="5854954" y="38100"/>
                    <a:pt x="5763514" y="38100"/>
                  </a:cubicBezTo>
                  <a:lnTo>
                    <a:pt x="203454" y="38100"/>
                  </a:lnTo>
                  <a:lnTo>
                    <a:pt x="203454" y="19050"/>
                  </a:lnTo>
                  <a:lnTo>
                    <a:pt x="203454" y="38100"/>
                  </a:lnTo>
                  <a:cubicBezTo>
                    <a:pt x="112014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891928" y="7797698"/>
            <a:ext cx="114300" cy="1913039"/>
            <a:chOff x="0" y="0"/>
            <a:chExt cx="152400" cy="25507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2400" cy="2550668"/>
            </a:xfrm>
            <a:custGeom>
              <a:avLst/>
              <a:gdLst/>
              <a:ahLst/>
              <a:cxnLst/>
              <a:rect r="r" b="b" t="t" l="l"/>
              <a:pathLst>
                <a:path h="2550668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474468"/>
                  </a:lnTo>
                  <a:cubicBezTo>
                    <a:pt x="152400" y="2516505"/>
                    <a:pt x="118237" y="2550668"/>
                    <a:pt x="76200" y="2550668"/>
                  </a:cubicBezTo>
                  <a:cubicBezTo>
                    <a:pt x="34163" y="2550668"/>
                    <a:pt x="0" y="2516505"/>
                    <a:pt x="0" y="2474468"/>
                  </a:cubicBezTo>
                  <a:close/>
                </a:path>
              </a:pathLst>
            </a:custGeom>
            <a:solidFill>
              <a:srgbClr val="A2B9F9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7232009" y="8004419"/>
            <a:ext cx="3174827" cy="30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937" b="true">
                <a:solidFill>
                  <a:srgbClr val="FF4500"/>
                </a:solidFill>
                <a:latin typeface="Arimo Bold"/>
                <a:ea typeface="Arimo Bold"/>
                <a:cs typeface="Arimo Bold"/>
                <a:sym typeface="Arimo Bold"/>
              </a:rPr>
              <a:t>Message Broadcasting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32009" y="8394944"/>
            <a:ext cx="3909422" cy="8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Receives messages from any client and instantly relays them to all connected participants in the chat room.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1490122" y="7783411"/>
            <a:ext cx="4475264" cy="1941614"/>
            <a:chOff x="0" y="0"/>
            <a:chExt cx="5967019" cy="258881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9050" y="19050"/>
              <a:ext cx="5928868" cy="2550668"/>
            </a:xfrm>
            <a:custGeom>
              <a:avLst/>
              <a:gdLst/>
              <a:ahLst/>
              <a:cxnLst/>
              <a:rect r="r" b="b" t="t" l="l"/>
              <a:pathLst>
                <a:path h="2550668" w="5928868">
                  <a:moveTo>
                    <a:pt x="0" y="182880"/>
                  </a:moveTo>
                  <a:cubicBezTo>
                    <a:pt x="0" y="81915"/>
                    <a:pt x="82550" y="0"/>
                    <a:pt x="184404" y="0"/>
                  </a:cubicBezTo>
                  <a:lnTo>
                    <a:pt x="5744464" y="0"/>
                  </a:lnTo>
                  <a:cubicBezTo>
                    <a:pt x="5846318" y="0"/>
                    <a:pt x="5928868" y="81915"/>
                    <a:pt x="5928868" y="182880"/>
                  </a:cubicBezTo>
                  <a:lnTo>
                    <a:pt x="5928868" y="2367788"/>
                  </a:lnTo>
                  <a:cubicBezTo>
                    <a:pt x="5928868" y="2468753"/>
                    <a:pt x="5846318" y="2550668"/>
                    <a:pt x="5744464" y="2550668"/>
                  </a:cubicBezTo>
                  <a:lnTo>
                    <a:pt x="184404" y="2550668"/>
                  </a:lnTo>
                  <a:cubicBezTo>
                    <a:pt x="82550" y="2550668"/>
                    <a:pt x="0" y="2468880"/>
                    <a:pt x="0" y="2367788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966968" cy="2588768"/>
            </a:xfrm>
            <a:custGeom>
              <a:avLst/>
              <a:gdLst/>
              <a:ahLst/>
              <a:cxnLst/>
              <a:rect r="r" b="b" t="t" l="l"/>
              <a:pathLst>
                <a:path h="2588768" w="5966968">
                  <a:moveTo>
                    <a:pt x="0" y="201930"/>
                  </a:moveTo>
                  <a:cubicBezTo>
                    <a:pt x="0" y="90297"/>
                    <a:pt x="91313" y="0"/>
                    <a:pt x="203454" y="0"/>
                  </a:cubicBezTo>
                  <a:lnTo>
                    <a:pt x="5763514" y="0"/>
                  </a:lnTo>
                  <a:lnTo>
                    <a:pt x="5763514" y="19050"/>
                  </a:lnTo>
                  <a:lnTo>
                    <a:pt x="5763514" y="0"/>
                  </a:lnTo>
                  <a:cubicBezTo>
                    <a:pt x="5875782" y="0"/>
                    <a:pt x="5966968" y="90297"/>
                    <a:pt x="5966968" y="201930"/>
                  </a:cubicBezTo>
                  <a:lnTo>
                    <a:pt x="5947918" y="201930"/>
                  </a:lnTo>
                  <a:lnTo>
                    <a:pt x="5966968" y="201930"/>
                  </a:lnTo>
                  <a:lnTo>
                    <a:pt x="5966968" y="2386838"/>
                  </a:lnTo>
                  <a:lnTo>
                    <a:pt x="5947918" y="2386838"/>
                  </a:lnTo>
                  <a:lnTo>
                    <a:pt x="5966968" y="2386838"/>
                  </a:lnTo>
                  <a:cubicBezTo>
                    <a:pt x="5966968" y="2498471"/>
                    <a:pt x="5875655" y="2588768"/>
                    <a:pt x="5763514" y="2588768"/>
                  </a:cubicBezTo>
                  <a:lnTo>
                    <a:pt x="5763514" y="2569718"/>
                  </a:lnTo>
                  <a:lnTo>
                    <a:pt x="5763514" y="2588768"/>
                  </a:lnTo>
                  <a:lnTo>
                    <a:pt x="203454" y="2588768"/>
                  </a:lnTo>
                  <a:lnTo>
                    <a:pt x="203454" y="2569718"/>
                  </a:lnTo>
                  <a:lnTo>
                    <a:pt x="203454" y="2588768"/>
                  </a:lnTo>
                  <a:cubicBezTo>
                    <a:pt x="91313" y="2588768"/>
                    <a:pt x="0" y="2498598"/>
                    <a:pt x="0" y="2386838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386838"/>
                  </a:lnTo>
                  <a:lnTo>
                    <a:pt x="19050" y="2386838"/>
                  </a:lnTo>
                  <a:lnTo>
                    <a:pt x="38100" y="2386838"/>
                  </a:lnTo>
                  <a:cubicBezTo>
                    <a:pt x="38100" y="2477135"/>
                    <a:pt x="112014" y="2550668"/>
                    <a:pt x="203454" y="2550668"/>
                  </a:cubicBezTo>
                  <a:lnTo>
                    <a:pt x="5763514" y="2550668"/>
                  </a:lnTo>
                  <a:cubicBezTo>
                    <a:pt x="5854954" y="2550668"/>
                    <a:pt x="5928868" y="2477135"/>
                    <a:pt x="5928868" y="2386838"/>
                  </a:cubicBezTo>
                  <a:lnTo>
                    <a:pt x="5928868" y="201930"/>
                  </a:lnTo>
                  <a:cubicBezTo>
                    <a:pt x="5928868" y="111633"/>
                    <a:pt x="5854954" y="38100"/>
                    <a:pt x="5763514" y="38100"/>
                  </a:cubicBezTo>
                  <a:lnTo>
                    <a:pt x="203454" y="38100"/>
                  </a:lnTo>
                  <a:lnTo>
                    <a:pt x="203454" y="19050"/>
                  </a:lnTo>
                  <a:lnTo>
                    <a:pt x="203454" y="38100"/>
                  </a:lnTo>
                  <a:cubicBezTo>
                    <a:pt x="112014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1475834" y="7797698"/>
            <a:ext cx="114300" cy="1913039"/>
            <a:chOff x="0" y="0"/>
            <a:chExt cx="152400" cy="25507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52400" cy="2550668"/>
            </a:xfrm>
            <a:custGeom>
              <a:avLst/>
              <a:gdLst/>
              <a:ahLst/>
              <a:cxnLst/>
              <a:rect r="r" b="b" t="t" l="l"/>
              <a:pathLst>
                <a:path h="2550668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474468"/>
                  </a:lnTo>
                  <a:cubicBezTo>
                    <a:pt x="152400" y="2516505"/>
                    <a:pt x="118237" y="2550668"/>
                    <a:pt x="76200" y="2550668"/>
                  </a:cubicBezTo>
                  <a:cubicBezTo>
                    <a:pt x="34163" y="2550668"/>
                    <a:pt x="0" y="2516505"/>
                    <a:pt x="0" y="2474468"/>
                  </a:cubicBezTo>
                  <a:close/>
                </a:path>
              </a:pathLst>
            </a:custGeom>
            <a:solidFill>
              <a:srgbClr val="A2B9F9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1815915" y="8004419"/>
            <a:ext cx="2937545" cy="30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937" b="true">
                <a:solidFill>
                  <a:srgbClr val="00BCD4"/>
                </a:solidFill>
                <a:latin typeface="Arimo Bold"/>
                <a:ea typeface="Arimo Bold"/>
                <a:cs typeface="Arimo Bold"/>
                <a:sym typeface="Arimo Bold"/>
              </a:rPr>
              <a:t>Pub-Sub Pattern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815915" y="8394944"/>
            <a:ext cx="3909422" cy="109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Implements publish-subscribe model where clients subscribe to channels and publisher broadcasts to relevant subscribers.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728267" y="743398"/>
            <a:ext cx="8831313" cy="84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999" b="true">
                <a:solidFill>
                  <a:srgbClr val="007BFF"/>
                </a:solidFill>
                <a:latin typeface="Arimo Bold"/>
                <a:ea typeface="Arimo Bold"/>
                <a:cs typeface="Arimo Bold"/>
                <a:sym typeface="Arimo Bold"/>
              </a:rPr>
              <a:t>Client-Server Interaction Flow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29712" y="2040579"/>
            <a:ext cx="28575" cy="7455246"/>
            <a:chOff x="0" y="0"/>
            <a:chExt cx="38100" cy="99403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100" cy="9940290"/>
            </a:xfrm>
            <a:custGeom>
              <a:avLst/>
              <a:gdLst/>
              <a:ahLst/>
              <a:cxnLst/>
              <a:rect r="r" b="b" t="t" l="l"/>
              <a:pathLst>
                <a:path h="9940290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921240"/>
                  </a:lnTo>
                  <a:cubicBezTo>
                    <a:pt x="38100" y="9931781"/>
                    <a:pt x="29591" y="9940290"/>
                    <a:pt x="19050" y="9940290"/>
                  </a:cubicBezTo>
                  <a:cubicBezTo>
                    <a:pt x="8509" y="9940290"/>
                    <a:pt x="0" y="9931781"/>
                    <a:pt x="0" y="9921240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124454" y="2312041"/>
            <a:ext cx="762295" cy="28575"/>
            <a:chOff x="0" y="0"/>
            <a:chExt cx="1016394" cy="38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6381" cy="38100"/>
            </a:xfrm>
            <a:custGeom>
              <a:avLst/>
              <a:gdLst/>
              <a:ahLst/>
              <a:cxnLst/>
              <a:rect r="r" b="b" t="t" l="l"/>
              <a:pathLst>
                <a:path h="38100" w="101638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97331" y="0"/>
                  </a:lnTo>
                  <a:cubicBezTo>
                    <a:pt x="1007872" y="0"/>
                    <a:pt x="1016381" y="8509"/>
                    <a:pt x="1016381" y="19050"/>
                  </a:cubicBezTo>
                  <a:cubicBezTo>
                    <a:pt x="1016381" y="29591"/>
                    <a:pt x="1007872" y="38100"/>
                    <a:pt x="99733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853411" y="2035816"/>
            <a:ext cx="581177" cy="581177"/>
            <a:chOff x="0" y="0"/>
            <a:chExt cx="774903" cy="7749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762254" cy="762127"/>
            </a:xfrm>
            <a:custGeom>
              <a:avLst/>
              <a:gdLst/>
              <a:ahLst/>
              <a:cxnLst/>
              <a:rect r="r" b="b" t="t" l="l"/>
              <a:pathLst>
                <a:path h="762127" w="762254">
                  <a:moveTo>
                    <a:pt x="0" y="304927"/>
                  </a:moveTo>
                  <a:cubicBezTo>
                    <a:pt x="0" y="136525"/>
                    <a:pt x="136525" y="0"/>
                    <a:pt x="304927" y="0"/>
                  </a:cubicBezTo>
                  <a:lnTo>
                    <a:pt x="457200" y="0"/>
                  </a:lnTo>
                  <a:cubicBezTo>
                    <a:pt x="625729" y="0"/>
                    <a:pt x="762254" y="136525"/>
                    <a:pt x="762254" y="304927"/>
                  </a:cubicBezTo>
                  <a:lnTo>
                    <a:pt x="762254" y="457200"/>
                  </a:lnTo>
                  <a:cubicBezTo>
                    <a:pt x="762254" y="625602"/>
                    <a:pt x="625729" y="762127"/>
                    <a:pt x="457327" y="762127"/>
                  </a:cubicBezTo>
                  <a:lnTo>
                    <a:pt x="304927" y="762127"/>
                  </a:lnTo>
                  <a:cubicBezTo>
                    <a:pt x="136525" y="762254"/>
                    <a:pt x="0" y="625729"/>
                    <a:pt x="0" y="457200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4954" cy="774827"/>
            </a:xfrm>
            <a:custGeom>
              <a:avLst/>
              <a:gdLst/>
              <a:ahLst/>
              <a:cxnLst/>
              <a:rect r="r" b="b" t="t" l="l"/>
              <a:pathLst>
                <a:path h="774827" w="774954">
                  <a:moveTo>
                    <a:pt x="0" y="311277"/>
                  </a:moveTo>
                  <a:cubicBezTo>
                    <a:pt x="0" y="139319"/>
                    <a:pt x="139319" y="0"/>
                    <a:pt x="311277" y="0"/>
                  </a:cubicBezTo>
                  <a:lnTo>
                    <a:pt x="463550" y="0"/>
                  </a:lnTo>
                  <a:lnTo>
                    <a:pt x="463550" y="6350"/>
                  </a:lnTo>
                  <a:lnTo>
                    <a:pt x="463550" y="0"/>
                  </a:lnTo>
                  <a:lnTo>
                    <a:pt x="463550" y="6350"/>
                  </a:lnTo>
                  <a:lnTo>
                    <a:pt x="463550" y="0"/>
                  </a:lnTo>
                  <a:cubicBezTo>
                    <a:pt x="635508" y="0"/>
                    <a:pt x="774954" y="139319"/>
                    <a:pt x="774954" y="311277"/>
                  </a:cubicBezTo>
                  <a:lnTo>
                    <a:pt x="774954" y="463550"/>
                  </a:lnTo>
                  <a:lnTo>
                    <a:pt x="768604" y="463550"/>
                  </a:lnTo>
                  <a:lnTo>
                    <a:pt x="774954" y="463550"/>
                  </a:lnTo>
                  <a:cubicBezTo>
                    <a:pt x="774954" y="635508"/>
                    <a:pt x="635635" y="774827"/>
                    <a:pt x="463677" y="774827"/>
                  </a:cubicBezTo>
                  <a:lnTo>
                    <a:pt x="463677" y="768477"/>
                  </a:lnTo>
                  <a:lnTo>
                    <a:pt x="463677" y="774827"/>
                  </a:lnTo>
                  <a:lnTo>
                    <a:pt x="311277" y="774827"/>
                  </a:lnTo>
                  <a:lnTo>
                    <a:pt x="311277" y="768477"/>
                  </a:lnTo>
                  <a:lnTo>
                    <a:pt x="311277" y="774827"/>
                  </a:lnTo>
                  <a:cubicBezTo>
                    <a:pt x="139319" y="774954"/>
                    <a:pt x="0" y="635508"/>
                    <a:pt x="0" y="463550"/>
                  </a:cubicBezTo>
                  <a:lnTo>
                    <a:pt x="0" y="311277"/>
                  </a:lnTo>
                  <a:lnTo>
                    <a:pt x="6350" y="311277"/>
                  </a:lnTo>
                  <a:lnTo>
                    <a:pt x="0" y="311277"/>
                  </a:lnTo>
                  <a:moveTo>
                    <a:pt x="12700" y="311277"/>
                  </a:moveTo>
                  <a:lnTo>
                    <a:pt x="12700" y="463550"/>
                  </a:lnTo>
                  <a:lnTo>
                    <a:pt x="6350" y="463550"/>
                  </a:lnTo>
                  <a:lnTo>
                    <a:pt x="12700" y="463550"/>
                  </a:lnTo>
                  <a:cubicBezTo>
                    <a:pt x="12700" y="628523"/>
                    <a:pt x="146431" y="762254"/>
                    <a:pt x="311277" y="762254"/>
                  </a:cubicBezTo>
                  <a:lnTo>
                    <a:pt x="463550" y="762254"/>
                  </a:lnTo>
                  <a:cubicBezTo>
                    <a:pt x="628523" y="762254"/>
                    <a:pt x="762127" y="628523"/>
                    <a:pt x="762127" y="463677"/>
                  </a:cubicBezTo>
                  <a:lnTo>
                    <a:pt x="762127" y="311277"/>
                  </a:lnTo>
                  <a:lnTo>
                    <a:pt x="768477" y="311277"/>
                  </a:lnTo>
                  <a:lnTo>
                    <a:pt x="762127" y="311277"/>
                  </a:lnTo>
                  <a:cubicBezTo>
                    <a:pt x="762254" y="146431"/>
                    <a:pt x="628523" y="12700"/>
                    <a:pt x="463550" y="12700"/>
                  </a:cubicBezTo>
                  <a:lnTo>
                    <a:pt x="311277" y="12700"/>
                  </a:lnTo>
                  <a:lnTo>
                    <a:pt x="311277" y="6350"/>
                  </a:lnTo>
                  <a:lnTo>
                    <a:pt x="311277" y="12700"/>
                  </a:lnTo>
                  <a:cubicBezTo>
                    <a:pt x="146431" y="12700"/>
                    <a:pt x="12700" y="146431"/>
                    <a:pt x="12700" y="311277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8953348" y="2135762"/>
            <a:ext cx="381152" cy="381152"/>
          </a:xfrm>
          <a:custGeom>
            <a:avLst/>
            <a:gdLst/>
            <a:ahLst/>
            <a:cxnLst/>
            <a:rect r="r" b="b" t="t" l="l"/>
            <a:pathLst>
              <a:path h="381152" w="381152">
                <a:moveTo>
                  <a:pt x="0" y="0"/>
                </a:moveTo>
                <a:lnTo>
                  <a:pt x="381152" y="0"/>
                </a:lnTo>
                <a:lnTo>
                  <a:pt x="381152" y="381153"/>
                </a:lnTo>
                <a:lnTo>
                  <a:pt x="0" y="381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536" t="0" r="-8536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93206" y="2099224"/>
            <a:ext cx="3176435" cy="42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b="true">
                <a:solidFill>
                  <a:srgbClr val="FFA500"/>
                </a:solidFill>
                <a:latin typeface="Arimo Bold"/>
                <a:ea typeface="Arimo Bold"/>
                <a:cs typeface="Arimo Bold"/>
                <a:sym typeface="Arimo Bold"/>
              </a:rPr>
              <a:t>Connection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9397" y="2604192"/>
            <a:ext cx="6984054" cy="121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Client establishes WebSocket connection to server endpoint, transmitting authentication credentials via headers or initial message.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401251" y="3783806"/>
            <a:ext cx="762295" cy="28575"/>
            <a:chOff x="0" y="0"/>
            <a:chExt cx="1016394" cy="38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16381" cy="38100"/>
            </a:xfrm>
            <a:custGeom>
              <a:avLst/>
              <a:gdLst/>
              <a:ahLst/>
              <a:cxnLst/>
              <a:rect r="r" b="b" t="t" l="l"/>
              <a:pathLst>
                <a:path h="38100" w="101638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97331" y="0"/>
                  </a:lnTo>
                  <a:cubicBezTo>
                    <a:pt x="1007872" y="0"/>
                    <a:pt x="1016381" y="8509"/>
                    <a:pt x="1016381" y="19050"/>
                  </a:cubicBezTo>
                  <a:cubicBezTo>
                    <a:pt x="1016381" y="29591"/>
                    <a:pt x="1007872" y="38100"/>
                    <a:pt x="99733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853411" y="3507581"/>
            <a:ext cx="581177" cy="581177"/>
            <a:chOff x="0" y="0"/>
            <a:chExt cx="774903" cy="7749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762254" cy="762127"/>
            </a:xfrm>
            <a:custGeom>
              <a:avLst/>
              <a:gdLst/>
              <a:ahLst/>
              <a:cxnLst/>
              <a:rect r="r" b="b" t="t" l="l"/>
              <a:pathLst>
                <a:path h="762127" w="762254">
                  <a:moveTo>
                    <a:pt x="0" y="304927"/>
                  </a:moveTo>
                  <a:cubicBezTo>
                    <a:pt x="0" y="136525"/>
                    <a:pt x="136525" y="0"/>
                    <a:pt x="304927" y="0"/>
                  </a:cubicBezTo>
                  <a:lnTo>
                    <a:pt x="457200" y="0"/>
                  </a:lnTo>
                  <a:cubicBezTo>
                    <a:pt x="625729" y="0"/>
                    <a:pt x="762254" y="136525"/>
                    <a:pt x="762254" y="304927"/>
                  </a:cubicBezTo>
                  <a:lnTo>
                    <a:pt x="762254" y="457200"/>
                  </a:lnTo>
                  <a:cubicBezTo>
                    <a:pt x="762254" y="625602"/>
                    <a:pt x="625729" y="762127"/>
                    <a:pt x="457327" y="762127"/>
                  </a:cubicBezTo>
                  <a:lnTo>
                    <a:pt x="304927" y="762127"/>
                  </a:lnTo>
                  <a:cubicBezTo>
                    <a:pt x="136525" y="762254"/>
                    <a:pt x="0" y="625729"/>
                    <a:pt x="0" y="457200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74954" cy="774827"/>
            </a:xfrm>
            <a:custGeom>
              <a:avLst/>
              <a:gdLst/>
              <a:ahLst/>
              <a:cxnLst/>
              <a:rect r="r" b="b" t="t" l="l"/>
              <a:pathLst>
                <a:path h="774827" w="774954">
                  <a:moveTo>
                    <a:pt x="0" y="311277"/>
                  </a:moveTo>
                  <a:cubicBezTo>
                    <a:pt x="0" y="139319"/>
                    <a:pt x="139319" y="0"/>
                    <a:pt x="311277" y="0"/>
                  </a:cubicBezTo>
                  <a:lnTo>
                    <a:pt x="463550" y="0"/>
                  </a:lnTo>
                  <a:lnTo>
                    <a:pt x="463550" y="6350"/>
                  </a:lnTo>
                  <a:lnTo>
                    <a:pt x="463550" y="0"/>
                  </a:lnTo>
                  <a:lnTo>
                    <a:pt x="463550" y="6350"/>
                  </a:lnTo>
                  <a:lnTo>
                    <a:pt x="463550" y="0"/>
                  </a:lnTo>
                  <a:cubicBezTo>
                    <a:pt x="635508" y="0"/>
                    <a:pt x="774954" y="139319"/>
                    <a:pt x="774954" y="311277"/>
                  </a:cubicBezTo>
                  <a:lnTo>
                    <a:pt x="774954" y="463550"/>
                  </a:lnTo>
                  <a:lnTo>
                    <a:pt x="768604" y="463550"/>
                  </a:lnTo>
                  <a:lnTo>
                    <a:pt x="774954" y="463550"/>
                  </a:lnTo>
                  <a:cubicBezTo>
                    <a:pt x="774954" y="635508"/>
                    <a:pt x="635635" y="774827"/>
                    <a:pt x="463677" y="774827"/>
                  </a:cubicBezTo>
                  <a:lnTo>
                    <a:pt x="463677" y="768477"/>
                  </a:lnTo>
                  <a:lnTo>
                    <a:pt x="463677" y="774827"/>
                  </a:lnTo>
                  <a:lnTo>
                    <a:pt x="311277" y="774827"/>
                  </a:lnTo>
                  <a:lnTo>
                    <a:pt x="311277" y="768477"/>
                  </a:lnTo>
                  <a:lnTo>
                    <a:pt x="311277" y="774827"/>
                  </a:lnTo>
                  <a:cubicBezTo>
                    <a:pt x="139319" y="774954"/>
                    <a:pt x="0" y="635508"/>
                    <a:pt x="0" y="463550"/>
                  </a:cubicBezTo>
                  <a:lnTo>
                    <a:pt x="0" y="311277"/>
                  </a:lnTo>
                  <a:lnTo>
                    <a:pt x="6350" y="311277"/>
                  </a:lnTo>
                  <a:lnTo>
                    <a:pt x="0" y="311277"/>
                  </a:lnTo>
                  <a:moveTo>
                    <a:pt x="12700" y="311277"/>
                  </a:moveTo>
                  <a:lnTo>
                    <a:pt x="12700" y="463550"/>
                  </a:lnTo>
                  <a:lnTo>
                    <a:pt x="6350" y="463550"/>
                  </a:lnTo>
                  <a:lnTo>
                    <a:pt x="12700" y="463550"/>
                  </a:lnTo>
                  <a:cubicBezTo>
                    <a:pt x="12700" y="628523"/>
                    <a:pt x="146431" y="762254"/>
                    <a:pt x="311277" y="762254"/>
                  </a:cubicBezTo>
                  <a:lnTo>
                    <a:pt x="463550" y="762254"/>
                  </a:lnTo>
                  <a:cubicBezTo>
                    <a:pt x="628523" y="762254"/>
                    <a:pt x="762127" y="628523"/>
                    <a:pt x="762127" y="463677"/>
                  </a:cubicBezTo>
                  <a:lnTo>
                    <a:pt x="762127" y="311277"/>
                  </a:lnTo>
                  <a:lnTo>
                    <a:pt x="768477" y="311277"/>
                  </a:lnTo>
                  <a:lnTo>
                    <a:pt x="762127" y="311277"/>
                  </a:lnTo>
                  <a:cubicBezTo>
                    <a:pt x="762254" y="146431"/>
                    <a:pt x="628523" y="12700"/>
                    <a:pt x="463550" y="12700"/>
                  </a:cubicBezTo>
                  <a:lnTo>
                    <a:pt x="311277" y="12700"/>
                  </a:lnTo>
                  <a:lnTo>
                    <a:pt x="311277" y="6350"/>
                  </a:lnTo>
                  <a:lnTo>
                    <a:pt x="311277" y="12700"/>
                  </a:lnTo>
                  <a:cubicBezTo>
                    <a:pt x="146431" y="12700"/>
                    <a:pt x="12700" y="146431"/>
                    <a:pt x="12700" y="311277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8953348" y="3607518"/>
            <a:ext cx="381152" cy="381152"/>
          </a:xfrm>
          <a:custGeom>
            <a:avLst/>
            <a:gdLst/>
            <a:ahLst/>
            <a:cxnLst/>
            <a:rect r="r" b="b" t="t" l="l"/>
            <a:pathLst>
              <a:path h="381152" w="381152">
                <a:moveTo>
                  <a:pt x="0" y="0"/>
                </a:moveTo>
                <a:lnTo>
                  <a:pt x="381152" y="0"/>
                </a:lnTo>
                <a:lnTo>
                  <a:pt x="381152" y="381152"/>
                </a:lnTo>
                <a:lnTo>
                  <a:pt x="0" y="3811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7317" r="0" b="-7317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318359" y="3570980"/>
            <a:ext cx="3176435" cy="42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b="true">
                <a:solidFill>
                  <a:srgbClr val="800080"/>
                </a:solidFill>
                <a:latin typeface="Arimo Bold"/>
                <a:ea typeface="Arimo Bold"/>
                <a:cs typeface="Arimo Bold"/>
                <a:sym typeface="Arimo Bold"/>
              </a:rPr>
              <a:t>Authentication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14549" y="4075957"/>
            <a:ext cx="6984054" cy="82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Server validates user credentials, creates session record, and returns success response or error message.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124454" y="5071472"/>
            <a:ext cx="762295" cy="28575"/>
            <a:chOff x="0" y="0"/>
            <a:chExt cx="1016394" cy="38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16381" cy="38100"/>
            </a:xfrm>
            <a:custGeom>
              <a:avLst/>
              <a:gdLst/>
              <a:ahLst/>
              <a:cxnLst/>
              <a:rect r="r" b="b" t="t" l="l"/>
              <a:pathLst>
                <a:path h="38100" w="101638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97331" y="0"/>
                  </a:lnTo>
                  <a:cubicBezTo>
                    <a:pt x="1007872" y="0"/>
                    <a:pt x="1016381" y="8509"/>
                    <a:pt x="1016381" y="19050"/>
                  </a:cubicBezTo>
                  <a:cubicBezTo>
                    <a:pt x="1016381" y="29591"/>
                    <a:pt x="1007872" y="38100"/>
                    <a:pt x="99733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853411" y="4795247"/>
            <a:ext cx="581177" cy="581177"/>
            <a:chOff x="0" y="0"/>
            <a:chExt cx="774903" cy="7749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762254" cy="762127"/>
            </a:xfrm>
            <a:custGeom>
              <a:avLst/>
              <a:gdLst/>
              <a:ahLst/>
              <a:cxnLst/>
              <a:rect r="r" b="b" t="t" l="l"/>
              <a:pathLst>
                <a:path h="762127" w="762254">
                  <a:moveTo>
                    <a:pt x="0" y="304927"/>
                  </a:moveTo>
                  <a:cubicBezTo>
                    <a:pt x="0" y="136525"/>
                    <a:pt x="136525" y="0"/>
                    <a:pt x="304927" y="0"/>
                  </a:cubicBezTo>
                  <a:lnTo>
                    <a:pt x="457200" y="0"/>
                  </a:lnTo>
                  <a:cubicBezTo>
                    <a:pt x="625729" y="0"/>
                    <a:pt x="762254" y="136525"/>
                    <a:pt x="762254" y="304927"/>
                  </a:cubicBezTo>
                  <a:lnTo>
                    <a:pt x="762254" y="457200"/>
                  </a:lnTo>
                  <a:cubicBezTo>
                    <a:pt x="762254" y="625602"/>
                    <a:pt x="625729" y="762127"/>
                    <a:pt x="457327" y="762127"/>
                  </a:cubicBezTo>
                  <a:lnTo>
                    <a:pt x="304927" y="762127"/>
                  </a:lnTo>
                  <a:cubicBezTo>
                    <a:pt x="136525" y="762254"/>
                    <a:pt x="0" y="625729"/>
                    <a:pt x="0" y="457200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74954" cy="774827"/>
            </a:xfrm>
            <a:custGeom>
              <a:avLst/>
              <a:gdLst/>
              <a:ahLst/>
              <a:cxnLst/>
              <a:rect r="r" b="b" t="t" l="l"/>
              <a:pathLst>
                <a:path h="774827" w="774954">
                  <a:moveTo>
                    <a:pt x="0" y="311277"/>
                  </a:moveTo>
                  <a:cubicBezTo>
                    <a:pt x="0" y="139319"/>
                    <a:pt x="139319" y="0"/>
                    <a:pt x="311277" y="0"/>
                  </a:cubicBezTo>
                  <a:lnTo>
                    <a:pt x="463550" y="0"/>
                  </a:lnTo>
                  <a:lnTo>
                    <a:pt x="463550" y="6350"/>
                  </a:lnTo>
                  <a:lnTo>
                    <a:pt x="463550" y="0"/>
                  </a:lnTo>
                  <a:lnTo>
                    <a:pt x="463550" y="6350"/>
                  </a:lnTo>
                  <a:lnTo>
                    <a:pt x="463550" y="0"/>
                  </a:lnTo>
                  <a:cubicBezTo>
                    <a:pt x="635508" y="0"/>
                    <a:pt x="774954" y="139319"/>
                    <a:pt x="774954" y="311277"/>
                  </a:cubicBezTo>
                  <a:lnTo>
                    <a:pt x="774954" y="463550"/>
                  </a:lnTo>
                  <a:lnTo>
                    <a:pt x="768604" y="463550"/>
                  </a:lnTo>
                  <a:lnTo>
                    <a:pt x="774954" y="463550"/>
                  </a:lnTo>
                  <a:cubicBezTo>
                    <a:pt x="774954" y="635508"/>
                    <a:pt x="635635" y="774827"/>
                    <a:pt x="463677" y="774827"/>
                  </a:cubicBezTo>
                  <a:lnTo>
                    <a:pt x="463677" y="768477"/>
                  </a:lnTo>
                  <a:lnTo>
                    <a:pt x="463677" y="774827"/>
                  </a:lnTo>
                  <a:lnTo>
                    <a:pt x="311277" y="774827"/>
                  </a:lnTo>
                  <a:lnTo>
                    <a:pt x="311277" y="768477"/>
                  </a:lnTo>
                  <a:lnTo>
                    <a:pt x="311277" y="774827"/>
                  </a:lnTo>
                  <a:cubicBezTo>
                    <a:pt x="139319" y="774954"/>
                    <a:pt x="0" y="635508"/>
                    <a:pt x="0" y="463550"/>
                  </a:cubicBezTo>
                  <a:lnTo>
                    <a:pt x="0" y="311277"/>
                  </a:lnTo>
                  <a:lnTo>
                    <a:pt x="6350" y="311277"/>
                  </a:lnTo>
                  <a:lnTo>
                    <a:pt x="0" y="311277"/>
                  </a:lnTo>
                  <a:moveTo>
                    <a:pt x="12700" y="311277"/>
                  </a:moveTo>
                  <a:lnTo>
                    <a:pt x="12700" y="463550"/>
                  </a:lnTo>
                  <a:lnTo>
                    <a:pt x="6350" y="463550"/>
                  </a:lnTo>
                  <a:lnTo>
                    <a:pt x="12700" y="463550"/>
                  </a:lnTo>
                  <a:cubicBezTo>
                    <a:pt x="12700" y="628523"/>
                    <a:pt x="146431" y="762254"/>
                    <a:pt x="311277" y="762254"/>
                  </a:cubicBezTo>
                  <a:lnTo>
                    <a:pt x="463550" y="762254"/>
                  </a:lnTo>
                  <a:cubicBezTo>
                    <a:pt x="628523" y="762254"/>
                    <a:pt x="762127" y="628523"/>
                    <a:pt x="762127" y="463677"/>
                  </a:cubicBezTo>
                  <a:lnTo>
                    <a:pt x="762127" y="311277"/>
                  </a:lnTo>
                  <a:lnTo>
                    <a:pt x="768477" y="311277"/>
                  </a:lnTo>
                  <a:lnTo>
                    <a:pt x="762127" y="311277"/>
                  </a:lnTo>
                  <a:cubicBezTo>
                    <a:pt x="762254" y="146431"/>
                    <a:pt x="628523" y="12700"/>
                    <a:pt x="463550" y="12700"/>
                  </a:cubicBezTo>
                  <a:lnTo>
                    <a:pt x="311277" y="12700"/>
                  </a:lnTo>
                  <a:lnTo>
                    <a:pt x="311277" y="6350"/>
                  </a:lnTo>
                  <a:lnTo>
                    <a:pt x="311277" y="12700"/>
                  </a:lnTo>
                  <a:cubicBezTo>
                    <a:pt x="146431" y="12700"/>
                    <a:pt x="12700" y="146431"/>
                    <a:pt x="12700" y="311277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Freeform 30" id="30" descr="preencoded.png"/>
          <p:cNvSpPr/>
          <p:nvPr/>
        </p:nvSpPr>
        <p:spPr>
          <a:xfrm flipH="false" flipV="false" rot="0">
            <a:off x="8953348" y="4895183"/>
            <a:ext cx="381152" cy="381152"/>
          </a:xfrm>
          <a:custGeom>
            <a:avLst/>
            <a:gdLst/>
            <a:ahLst/>
            <a:cxnLst/>
            <a:rect r="r" b="b" t="t" l="l"/>
            <a:pathLst>
              <a:path h="381152" w="381152">
                <a:moveTo>
                  <a:pt x="0" y="0"/>
                </a:moveTo>
                <a:lnTo>
                  <a:pt x="381152" y="0"/>
                </a:lnTo>
                <a:lnTo>
                  <a:pt x="381152" y="381153"/>
                </a:lnTo>
                <a:lnTo>
                  <a:pt x="0" y="3811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3658" r="0" b="-3658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793206" y="4858645"/>
            <a:ext cx="3176435" cy="42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b="true">
                <a:solidFill>
                  <a:srgbClr val="00CED1"/>
                </a:solidFill>
                <a:latin typeface="Arimo Bold"/>
                <a:ea typeface="Arimo Bold"/>
                <a:cs typeface="Arimo Bold"/>
                <a:sym typeface="Arimo Bold"/>
              </a:rPr>
              <a:t>Subscription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89397" y="5363613"/>
            <a:ext cx="6984054" cy="82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Client subscribes to chat room channels it wants to receive messages from, joining the broadcast group.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401251" y="6359281"/>
            <a:ext cx="762295" cy="28575"/>
            <a:chOff x="0" y="0"/>
            <a:chExt cx="1016394" cy="381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16381" cy="38100"/>
            </a:xfrm>
            <a:custGeom>
              <a:avLst/>
              <a:gdLst/>
              <a:ahLst/>
              <a:cxnLst/>
              <a:rect r="r" b="b" t="t" l="l"/>
              <a:pathLst>
                <a:path h="38100" w="101638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97331" y="0"/>
                  </a:lnTo>
                  <a:cubicBezTo>
                    <a:pt x="1007872" y="0"/>
                    <a:pt x="1016381" y="8509"/>
                    <a:pt x="1016381" y="19050"/>
                  </a:cubicBezTo>
                  <a:cubicBezTo>
                    <a:pt x="1016381" y="29591"/>
                    <a:pt x="1007872" y="38100"/>
                    <a:pt x="99733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8853411" y="6083056"/>
            <a:ext cx="581177" cy="581177"/>
            <a:chOff x="0" y="0"/>
            <a:chExt cx="774903" cy="77490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6350" y="6350"/>
              <a:ext cx="762254" cy="762127"/>
            </a:xfrm>
            <a:custGeom>
              <a:avLst/>
              <a:gdLst/>
              <a:ahLst/>
              <a:cxnLst/>
              <a:rect r="r" b="b" t="t" l="l"/>
              <a:pathLst>
                <a:path h="762127" w="762254">
                  <a:moveTo>
                    <a:pt x="0" y="304927"/>
                  </a:moveTo>
                  <a:cubicBezTo>
                    <a:pt x="0" y="136525"/>
                    <a:pt x="136525" y="0"/>
                    <a:pt x="304927" y="0"/>
                  </a:cubicBezTo>
                  <a:lnTo>
                    <a:pt x="457200" y="0"/>
                  </a:lnTo>
                  <a:cubicBezTo>
                    <a:pt x="625729" y="0"/>
                    <a:pt x="762254" y="136525"/>
                    <a:pt x="762254" y="304927"/>
                  </a:cubicBezTo>
                  <a:lnTo>
                    <a:pt x="762254" y="457200"/>
                  </a:lnTo>
                  <a:cubicBezTo>
                    <a:pt x="762254" y="625602"/>
                    <a:pt x="625729" y="762127"/>
                    <a:pt x="457327" y="762127"/>
                  </a:cubicBezTo>
                  <a:lnTo>
                    <a:pt x="304927" y="762127"/>
                  </a:lnTo>
                  <a:cubicBezTo>
                    <a:pt x="136525" y="762254"/>
                    <a:pt x="0" y="625729"/>
                    <a:pt x="0" y="457200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74954" cy="774827"/>
            </a:xfrm>
            <a:custGeom>
              <a:avLst/>
              <a:gdLst/>
              <a:ahLst/>
              <a:cxnLst/>
              <a:rect r="r" b="b" t="t" l="l"/>
              <a:pathLst>
                <a:path h="774827" w="774954">
                  <a:moveTo>
                    <a:pt x="0" y="311277"/>
                  </a:moveTo>
                  <a:cubicBezTo>
                    <a:pt x="0" y="139319"/>
                    <a:pt x="139319" y="0"/>
                    <a:pt x="311277" y="0"/>
                  </a:cubicBezTo>
                  <a:lnTo>
                    <a:pt x="463550" y="0"/>
                  </a:lnTo>
                  <a:lnTo>
                    <a:pt x="463550" y="6350"/>
                  </a:lnTo>
                  <a:lnTo>
                    <a:pt x="463550" y="0"/>
                  </a:lnTo>
                  <a:lnTo>
                    <a:pt x="463550" y="6350"/>
                  </a:lnTo>
                  <a:lnTo>
                    <a:pt x="463550" y="0"/>
                  </a:lnTo>
                  <a:cubicBezTo>
                    <a:pt x="635508" y="0"/>
                    <a:pt x="774954" y="139319"/>
                    <a:pt x="774954" y="311277"/>
                  </a:cubicBezTo>
                  <a:lnTo>
                    <a:pt x="774954" y="463550"/>
                  </a:lnTo>
                  <a:lnTo>
                    <a:pt x="768604" y="463550"/>
                  </a:lnTo>
                  <a:lnTo>
                    <a:pt x="774954" y="463550"/>
                  </a:lnTo>
                  <a:cubicBezTo>
                    <a:pt x="774954" y="635508"/>
                    <a:pt x="635635" y="774827"/>
                    <a:pt x="463677" y="774827"/>
                  </a:cubicBezTo>
                  <a:lnTo>
                    <a:pt x="463677" y="768477"/>
                  </a:lnTo>
                  <a:lnTo>
                    <a:pt x="463677" y="774827"/>
                  </a:lnTo>
                  <a:lnTo>
                    <a:pt x="311277" y="774827"/>
                  </a:lnTo>
                  <a:lnTo>
                    <a:pt x="311277" y="768477"/>
                  </a:lnTo>
                  <a:lnTo>
                    <a:pt x="311277" y="774827"/>
                  </a:lnTo>
                  <a:cubicBezTo>
                    <a:pt x="139319" y="774954"/>
                    <a:pt x="0" y="635508"/>
                    <a:pt x="0" y="463550"/>
                  </a:cubicBezTo>
                  <a:lnTo>
                    <a:pt x="0" y="311277"/>
                  </a:lnTo>
                  <a:lnTo>
                    <a:pt x="6350" y="311277"/>
                  </a:lnTo>
                  <a:lnTo>
                    <a:pt x="0" y="311277"/>
                  </a:lnTo>
                  <a:moveTo>
                    <a:pt x="12700" y="311277"/>
                  </a:moveTo>
                  <a:lnTo>
                    <a:pt x="12700" y="463550"/>
                  </a:lnTo>
                  <a:lnTo>
                    <a:pt x="6350" y="463550"/>
                  </a:lnTo>
                  <a:lnTo>
                    <a:pt x="12700" y="463550"/>
                  </a:lnTo>
                  <a:cubicBezTo>
                    <a:pt x="12700" y="628523"/>
                    <a:pt x="146431" y="762254"/>
                    <a:pt x="311277" y="762254"/>
                  </a:cubicBezTo>
                  <a:lnTo>
                    <a:pt x="463550" y="762254"/>
                  </a:lnTo>
                  <a:cubicBezTo>
                    <a:pt x="628523" y="762254"/>
                    <a:pt x="762127" y="628523"/>
                    <a:pt x="762127" y="463677"/>
                  </a:cubicBezTo>
                  <a:lnTo>
                    <a:pt x="762127" y="311277"/>
                  </a:lnTo>
                  <a:lnTo>
                    <a:pt x="768477" y="311277"/>
                  </a:lnTo>
                  <a:lnTo>
                    <a:pt x="762127" y="311277"/>
                  </a:lnTo>
                  <a:cubicBezTo>
                    <a:pt x="762254" y="146431"/>
                    <a:pt x="628523" y="12700"/>
                    <a:pt x="463550" y="12700"/>
                  </a:cubicBezTo>
                  <a:lnTo>
                    <a:pt x="311277" y="12700"/>
                  </a:lnTo>
                  <a:lnTo>
                    <a:pt x="311277" y="6350"/>
                  </a:lnTo>
                  <a:lnTo>
                    <a:pt x="311277" y="12700"/>
                  </a:lnTo>
                  <a:cubicBezTo>
                    <a:pt x="146431" y="12700"/>
                    <a:pt x="12700" y="146431"/>
                    <a:pt x="12700" y="311277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Freeform 38" id="38" descr="preencoded.png"/>
          <p:cNvSpPr/>
          <p:nvPr/>
        </p:nvSpPr>
        <p:spPr>
          <a:xfrm flipH="false" flipV="false" rot="0">
            <a:off x="8953348" y="6182992"/>
            <a:ext cx="381152" cy="381152"/>
          </a:xfrm>
          <a:custGeom>
            <a:avLst/>
            <a:gdLst/>
            <a:ahLst/>
            <a:cxnLst/>
            <a:rect r="r" b="b" t="t" l="l"/>
            <a:pathLst>
              <a:path h="381152" w="381152">
                <a:moveTo>
                  <a:pt x="0" y="0"/>
                </a:moveTo>
                <a:lnTo>
                  <a:pt x="381152" y="0"/>
                </a:lnTo>
                <a:lnTo>
                  <a:pt x="381152" y="381152"/>
                </a:lnTo>
                <a:lnTo>
                  <a:pt x="0" y="3811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2318359" y="6146454"/>
            <a:ext cx="3176435" cy="42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b="true">
                <a:solidFill>
                  <a:srgbClr val="FF4500"/>
                </a:solidFill>
                <a:latin typeface="Arimo Bold"/>
                <a:ea typeface="Arimo Bold"/>
                <a:cs typeface="Arimo Bold"/>
                <a:sym typeface="Arimo Bold"/>
              </a:rPr>
              <a:t>Chat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414549" y="6651422"/>
            <a:ext cx="6984054" cy="82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Messages typed by user are sent to server, which logs to database and broadcasts to all subscribers instantly.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8124454" y="7647089"/>
            <a:ext cx="762295" cy="28575"/>
            <a:chOff x="0" y="0"/>
            <a:chExt cx="1016394" cy="381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16381" cy="38100"/>
            </a:xfrm>
            <a:custGeom>
              <a:avLst/>
              <a:gdLst/>
              <a:ahLst/>
              <a:cxnLst/>
              <a:rect r="r" b="b" t="t" l="l"/>
              <a:pathLst>
                <a:path h="38100" w="101638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97331" y="0"/>
                  </a:lnTo>
                  <a:cubicBezTo>
                    <a:pt x="1007872" y="0"/>
                    <a:pt x="1016381" y="8509"/>
                    <a:pt x="1016381" y="19050"/>
                  </a:cubicBezTo>
                  <a:cubicBezTo>
                    <a:pt x="1016381" y="29591"/>
                    <a:pt x="1007872" y="38100"/>
                    <a:pt x="99733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8853411" y="7370864"/>
            <a:ext cx="581177" cy="581177"/>
            <a:chOff x="0" y="0"/>
            <a:chExt cx="774903" cy="77490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6350" y="6350"/>
              <a:ext cx="762254" cy="762127"/>
            </a:xfrm>
            <a:custGeom>
              <a:avLst/>
              <a:gdLst/>
              <a:ahLst/>
              <a:cxnLst/>
              <a:rect r="r" b="b" t="t" l="l"/>
              <a:pathLst>
                <a:path h="762127" w="762254">
                  <a:moveTo>
                    <a:pt x="0" y="304927"/>
                  </a:moveTo>
                  <a:cubicBezTo>
                    <a:pt x="0" y="136525"/>
                    <a:pt x="136525" y="0"/>
                    <a:pt x="304927" y="0"/>
                  </a:cubicBezTo>
                  <a:lnTo>
                    <a:pt x="457200" y="0"/>
                  </a:lnTo>
                  <a:cubicBezTo>
                    <a:pt x="625729" y="0"/>
                    <a:pt x="762254" y="136525"/>
                    <a:pt x="762254" y="304927"/>
                  </a:cubicBezTo>
                  <a:lnTo>
                    <a:pt x="762254" y="457200"/>
                  </a:lnTo>
                  <a:cubicBezTo>
                    <a:pt x="762254" y="625602"/>
                    <a:pt x="625729" y="762127"/>
                    <a:pt x="457327" y="762127"/>
                  </a:cubicBezTo>
                  <a:lnTo>
                    <a:pt x="304927" y="762127"/>
                  </a:lnTo>
                  <a:cubicBezTo>
                    <a:pt x="136525" y="762254"/>
                    <a:pt x="0" y="625729"/>
                    <a:pt x="0" y="457200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774954" cy="774827"/>
            </a:xfrm>
            <a:custGeom>
              <a:avLst/>
              <a:gdLst/>
              <a:ahLst/>
              <a:cxnLst/>
              <a:rect r="r" b="b" t="t" l="l"/>
              <a:pathLst>
                <a:path h="774827" w="774954">
                  <a:moveTo>
                    <a:pt x="0" y="311277"/>
                  </a:moveTo>
                  <a:cubicBezTo>
                    <a:pt x="0" y="139319"/>
                    <a:pt x="139319" y="0"/>
                    <a:pt x="311277" y="0"/>
                  </a:cubicBezTo>
                  <a:lnTo>
                    <a:pt x="463550" y="0"/>
                  </a:lnTo>
                  <a:lnTo>
                    <a:pt x="463550" y="6350"/>
                  </a:lnTo>
                  <a:lnTo>
                    <a:pt x="463550" y="0"/>
                  </a:lnTo>
                  <a:lnTo>
                    <a:pt x="463550" y="6350"/>
                  </a:lnTo>
                  <a:lnTo>
                    <a:pt x="463550" y="0"/>
                  </a:lnTo>
                  <a:cubicBezTo>
                    <a:pt x="635508" y="0"/>
                    <a:pt x="774954" y="139319"/>
                    <a:pt x="774954" y="311277"/>
                  </a:cubicBezTo>
                  <a:lnTo>
                    <a:pt x="774954" y="463550"/>
                  </a:lnTo>
                  <a:lnTo>
                    <a:pt x="768604" y="463550"/>
                  </a:lnTo>
                  <a:lnTo>
                    <a:pt x="774954" y="463550"/>
                  </a:lnTo>
                  <a:cubicBezTo>
                    <a:pt x="774954" y="635508"/>
                    <a:pt x="635635" y="774827"/>
                    <a:pt x="463677" y="774827"/>
                  </a:cubicBezTo>
                  <a:lnTo>
                    <a:pt x="463677" y="768477"/>
                  </a:lnTo>
                  <a:lnTo>
                    <a:pt x="463677" y="774827"/>
                  </a:lnTo>
                  <a:lnTo>
                    <a:pt x="311277" y="774827"/>
                  </a:lnTo>
                  <a:lnTo>
                    <a:pt x="311277" y="768477"/>
                  </a:lnTo>
                  <a:lnTo>
                    <a:pt x="311277" y="774827"/>
                  </a:lnTo>
                  <a:cubicBezTo>
                    <a:pt x="139319" y="774954"/>
                    <a:pt x="0" y="635508"/>
                    <a:pt x="0" y="463550"/>
                  </a:cubicBezTo>
                  <a:lnTo>
                    <a:pt x="0" y="311277"/>
                  </a:lnTo>
                  <a:lnTo>
                    <a:pt x="6350" y="311277"/>
                  </a:lnTo>
                  <a:lnTo>
                    <a:pt x="0" y="311277"/>
                  </a:lnTo>
                  <a:moveTo>
                    <a:pt x="12700" y="311277"/>
                  </a:moveTo>
                  <a:lnTo>
                    <a:pt x="12700" y="463550"/>
                  </a:lnTo>
                  <a:lnTo>
                    <a:pt x="6350" y="463550"/>
                  </a:lnTo>
                  <a:lnTo>
                    <a:pt x="12700" y="463550"/>
                  </a:lnTo>
                  <a:cubicBezTo>
                    <a:pt x="12700" y="628523"/>
                    <a:pt x="146431" y="762254"/>
                    <a:pt x="311277" y="762254"/>
                  </a:cubicBezTo>
                  <a:lnTo>
                    <a:pt x="463550" y="762254"/>
                  </a:lnTo>
                  <a:cubicBezTo>
                    <a:pt x="628523" y="762254"/>
                    <a:pt x="762127" y="628523"/>
                    <a:pt x="762127" y="463677"/>
                  </a:cubicBezTo>
                  <a:lnTo>
                    <a:pt x="762127" y="311277"/>
                  </a:lnTo>
                  <a:lnTo>
                    <a:pt x="768477" y="311277"/>
                  </a:lnTo>
                  <a:lnTo>
                    <a:pt x="762127" y="311277"/>
                  </a:lnTo>
                  <a:cubicBezTo>
                    <a:pt x="762254" y="146431"/>
                    <a:pt x="628523" y="12700"/>
                    <a:pt x="463550" y="12700"/>
                  </a:cubicBezTo>
                  <a:lnTo>
                    <a:pt x="311277" y="12700"/>
                  </a:lnTo>
                  <a:lnTo>
                    <a:pt x="311277" y="6350"/>
                  </a:lnTo>
                  <a:lnTo>
                    <a:pt x="311277" y="12700"/>
                  </a:lnTo>
                  <a:cubicBezTo>
                    <a:pt x="146431" y="12700"/>
                    <a:pt x="12700" y="146431"/>
                    <a:pt x="12700" y="311277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Freeform 46" id="46" descr="preencoded.png"/>
          <p:cNvSpPr/>
          <p:nvPr/>
        </p:nvSpPr>
        <p:spPr>
          <a:xfrm flipH="false" flipV="false" rot="0">
            <a:off x="8953348" y="7470800"/>
            <a:ext cx="381152" cy="381152"/>
          </a:xfrm>
          <a:custGeom>
            <a:avLst/>
            <a:gdLst/>
            <a:ahLst/>
            <a:cxnLst/>
            <a:rect r="r" b="b" t="t" l="l"/>
            <a:pathLst>
              <a:path h="381152" w="381152">
                <a:moveTo>
                  <a:pt x="0" y="0"/>
                </a:moveTo>
                <a:lnTo>
                  <a:pt x="381152" y="0"/>
                </a:lnTo>
                <a:lnTo>
                  <a:pt x="381152" y="381153"/>
                </a:lnTo>
                <a:lnTo>
                  <a:pt x="0" y="3811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6097" r="0" b="-6097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2793206" y="7434263"/>
            <a:ext cx="3176435" cy="42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b="true">
                <a:solidFill>
                  <a:srgbClr val="9932CC"/>
                </a:solidFill>
                <a:latin typeface="Arimo Bold"/>
                <a:ea typeface="Arimo Bold"/>
                <a:cs typeface="Arimo Bold"/>
                <a:sym typeface="Arimo Bold"/>
              </a:rPr>
              <a:t>Disconnection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89397" y="7939240"/>
            <a:ext cx="6984054" cy="121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When client closes connection, server removes session, unregisters from broadcast groups, and marks session as expired.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55177" y="811263"/>
            <a:ext cx="8864651" cy="855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312" b="true">
                <a:solidFill>
                  <a:srgbClr val="00CED1"/>
                </a:solidFill>
                <a:latin typeface="Arimo Bold"/>
                <a:ea typeface="Arimo Bold"/>
                <a:cs typeface="Arimo Bold"/>
                <a:sym typeface="Arimo Bold"/>
              </a:rPr>
              <a:t>Key Technical Features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50414" y="2232422"/>
            <a:ext cx="623592" cy="623592"/>
            <a:chOff x="0" y="0"/>
            <a:chExt cx="831456" cy="8314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18769" cy="818769"/>
            </a:xfrm>
            <a:custGeom>
              <a:avLst/>
              <a:gdLst/>
              <a:ahLst/>
              <a:cxnLst/>
              <a:rect r="r" b="b" t="t" l="l"/>
              <a:pathLst>
                <a:path h="818769" w="818769">
                  <a:moveTo>
                    <a:pt x="0" y="327533"/>
                  </a:moveTo>
                  <a:cubicBezTo>
                    <a:pt x="0" y="146685"/>
                    <a:pt x="146685" y="0"/>
                    <a:pt x="327533" y="0"/>
                  </a:cubicBezTo>
                  <a:lnTo>
                    <a:pt x="491236" y="0"/>
                  </a:lnTo>
                  <a:cubicBezTo>
                    <a:pt x="672084" y="0"/>
                    <a:pt x="818769" y="146685"/>
                    <a:pt x="818769" y="327533"/>
                  </a:cubicBezTo>
                  <a:lnTo>
                    <a:pt x="818769" y="491236"/>
                  </a:lnTo>
                  <a:cubicBezTo>
                    <a:pt x="818769" y="672084"/>
                    <a:pt x="672084" y="818769"/>
                    <a:pt x="491236" y="818769"/>
                  </a:cubicBezTo>
                  <a:lnTo>
                    <a:pt x="327533" y="818769"/>
                  </a:lnTo>
                  <a:cubicBezTo>
                    <a:pt x="146685" y="818769"/>
                    <a:pt x="0" y="672084"/>
                    <a:pt x="0" y="491236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31469" cy="831469"/>
            </a:xfrm>
            <a:custGeom>
              <a:avLst/>
              <a:gdLst/>
              <a:ahLst/>
              <a:cxnLst/>
              <a:rect r="r" b="b" t="t" l="l"/>
              <a:pathLst>
                <a:path h="831469" w="831469">
                  <a:moveTo>
                    <a:pt x="0" y="333883"/>
                  </a:moveTo>
                  <a:cubicBezTo>
                    <a:pt x="0" y="149479"/>
                    <a:pt x="149479" y="0"/>
                    <a:pt x="333883" y="0"/>
                  </a:cubicBezTo>
                  <a:lnTo>
                    <a:pt x="497586" y="0"/>
                  </a:lnTo>
                  <a:lnTo>
                    <a:pt x="497586" y="6350"/>
                  </a:lnTo>
                  <a:lnTo>
                    <a:pt x="497586" y="0"/>
                  </a:lnTo>
                  <a:lnTo>
                    <a:pt x="497586" y="6350"/>
                  </a:lnTo>
                  <a:lnTo>
                    <a:pt x="497586" y="0"/>
                  </a:lnTo>
                  <a:cubicBezTo>
                    <a:pt x="681990" y="0"/>
                    <a:pt x="831469" y="149479"/>
                    <a:pt x="831469" y="333883"/>
                  </a:cubicBezTo>
                  <a:lnTo>
                    <a:pt x="825119" y="333883"/>
                  </a:lnTo>
                  <a:lnTo>
                    <a:pt x="831469" y="333883"/>
                  </a:lnTo>
                  <a:lnTo>
                    <a:pt x="831469" y="497586"/>
                  </a:lnTo>
                  <a:lnTo>
                    <a:pt x="825119" y="497586"/>
                  </a:lnTo>
                  <a:lnTo>
                    <a:pt x="831469" y="497586"/>
                  </a:lnTo>
                  <a:cubicBezTo>
                    <a:pt x="831469" y="681990"/>
                    <a:pt x="681990" y="831469"/>
                    <a:pt x="497586" y="831469"/>
                  </a:cubicBezTo>
                  <a:lnTo>
                    <a:pt x="497586" y="825119"/>
                  </a:lnTo>
                  <a:lnTo>
                    <a:pt x="497586" y="831469"/>
                  </a:lnTo>
                  <a:lnTo>
                    <a:pt x="333883" y="831469"/>
                  </a:lnTo>
                  <a:lnTo>
                    <a:pt x="333883" y="825119"/>
                  </a:lnTo>
                  <a:lnTo>
                    <a:pt x="333883" y="831469"/>
                  </a:lnTo>
                  <a:cubicBezTo>
                    <a:pt x="149479" y="831469"/>
                    <a:pt x="0" y="681990"/>
                    <a:pt x="0" y="497586"/>
                  </a:cubicBezTo>
                  <a:lnTo>
                    <a:pt x="0" y="333883"/>
                  </a:lnTo>
                  <a:lnTo>
                    <a:pt x="6350" y="333883"/>
                  </a:lnTo>
                  <a:lnTo>
                    <a:pt x="0" y="333883"/>
                  </a:lnTo>
                  <a:moveTo>
                    <a:pt x="12700" y="333883"/>
                  </a:moveTo>
                  <a:lnTo>
                    <a:pt x="12700" y="497586"/>
                  </a:lnTo>
                  <a:lnTo>
                    <a:pt x="6350" y="497586"/>
                  </a:lnTo>
                  <a:lnTo>
                    <a:pt x="12700" y="497586"/>
                  </a:lnTo>
                  <a:cubicBezTo>
                    <a:pt x="12700" y="675005"/>
                    <a:pt x="156464" y="818769"/>
                    <a:pt x="333883" y="818769"/>
                  </a:cubicBezTo>
                  <a:lnTo>
                    <a:pt x="497586" y="818769"/>
                  </a:lnTo>
                  <a:cubicBezTo>
                    <a:pt x="675005" y="818769"/>
                    <a:pt x="818769" y="675005"/>
                    <a:pt x="818769" y="497586"/>
                  </a:cubicBezTo>
                  <a:lnTo>
                    <a:pt x="818769" y="333883"/>
                  </a:lnTo>
                  <a:cubicBezTo>
                    <a:pt x="818769" y="156464"/>
                    <a:pt x="675005" y="12700"/>
                    <a:pt x="497586" y="12700"/>
                  </a:cubicBezTo>
                  <a:lnTo>
                    <a:pt x="333883" y="12700"/>
                  </a:lnTo>
                  <a:lnTo>
                    <a:pt x="333883" y="6350"/>
                  </a:lnTo>
                  <a:lnTo>
                    <a:pt x="333883" y="12700"/>
                  </a:lnTo>
                  <a:cubicBezTo>
                    <a:pt x="156464" y="12700"/>
                    <a:pt x="12700" y="156464"/>
                    <a:pt x="12700" y="33388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1057570" y="2339578"/>
            <a:ext cx="409280" cy="409280"/>
          </a:xfrm>
          <a:custGeom>
            <a:avLst/>
            <a:gdLst/>
            <a:ahLst/>
            <a:cxnLst/>
            <a:rect r="r" b="b" t="t" l="l"/>
            <a:pathLst>
              <a:path h="409280" w="409280">
                <a:moveTo>
                  <a:pt x="0" y="0"/>
                </a:moveTo>
                <a:lnTo>
                  <a:pt x="409280" y="0"/>
                </a:lnTo>
                <a:lnTo>
                  <a:pt x="409280" y="409280"/>
                </a:lnTo>
                <a:lnTo>
                  <a:pt x="0" y="409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6744" r="0" b="-2674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31924" y="2250129"/>
            <a:ext cx="2971352" cy="1061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true">
                <a:solidFill>
                  <a:srgbClr val="FF6347"/>
                </a:solidFill>
                <a:latin typeface="Arimo Bold"/>
                <a:ea typeface="Arimo Bold"/>
                <a:cs typeface="Arimo Bold"/>
                <a:sym typeface="Arimo Bold"/>
              </a:rPr>
              <a:t>Asynchronous 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1924" y="3383461"/>
            <a:ext cx="2971352" cy="351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25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Non-blocking I/O using asyncio enables handling thousands of concurrent connections on a single server instance through cooperative multitasking.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126831" y="2232422"/>
            <a:ext cx="623592" cy="623592"/>
            <a:chOff x="0" y="0"/>
            <a:chExt cx="831456" cy="8314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818769" cy="818769"/>
            </a:xfrm>
            <a:custGeom>
              <a:avLst/>
              <a:gdLst/>
              <a:ahLst/>
              <a:cxnLst/>
              <a:rect r="r" b="b" t="t" l="l"/>
              <a:pathLst>
                <a:path h="818769" w="818769">
                  <a:moveTo>
                    <a:pt x="0" y="327533"/>
                  </a:moveTo>
                  <a:cubicBezTo>
                    <a:pt x="0" y="146685"/>
                    <a:pt x="146685" y="0"/>
                    <a:pt x="327533" y="0"/>
                  </a:cubicBezTo>
                  <a:lnTo>
                    <a:pt x="491236" y="0"/>
                  </a:lnTo>
                  <a:cubicBezTo>
                    <a:pt x="672084" y="0"/>
                    <a:pt x="818769" y="146685"/>
                    <a:pt x="818769" y="327533"/>
                  </a:cubicBezTo>
                  <a:lnTo>
                    <a:pt x="818769" y="491236"/>
                  </a:lnTo>
                  <a:cubicBezTo>
                    <a:pt x="818769" y="672084"/>
                    <a:pt x="672084" y="818769"/>
                    <a:pt x="491236" y="818769"/>
                  </a:cubicBezTo>
                  <a:lnTo>
                    <a:pt x="327533" y="818769"/>
                  </a:lnTo>
                  <a:cubicBezTo>
                    <a:pt x="146685" y="818769"/>
                    <a:pt x="0" y="672084"/>
                    <a:pt x="0" y="491236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31469" cy="831469"/>
            </a:xfrm>
            <a:custGeom>
              <a:avLst/>
              <a:gdLst/>
              <a:ahLst/>
              <a:cxnLst/>
              <a:rect r="r" b="b" t="t" l="l"/>
              <a:pathLst>
                <a:path h="831469" w="831469">
                  <a:moveTo>
                    <a:pt x="0" y="333883"/>
                  </a:moveTo>
                  <a:cubicBezTo>
                    <a:pt x="0" y="149479"/>
                    <a:pt x="149479" y="0"/>
                    <a:pt x="333883" y="0"/>
                  </a:cubicBezTo>
                  <a:lnTo>
                    <a:pt x="497586" y="0"/>
                  </a:lnTo>
                  <a:lnTo>
                    <a:pt x="497586" y="6350"/>
                  </a:lnTo>
                  <a:lnTo>
                    <a:pt x="497586" y="0"/>
                  </a:lnTo>
                  <a:lnTo>
                    <a:pt x="497586" y="6350"/>
                  </a:lnTo>
                  <a:lnTo>
                    <a:pt x="497586" y="0"/>
                  </a:lnTo>
                  <a:cubicBezTo>
                    <a:pt x="681990" y="0"/>
                    <a:pt x="831469" y="149479"/>
                    <a:pt x="831469" y="333883"/>
                  </a:cubicBezTo>
                  <a:lnTo>
                    <a:pt x="825119" y="333883"/>
                  </a:lnTo>
                  <a:lnTo>
                    <a:pt x="831469" y="333883"/>
                  </a:lnTo>
                  <a:lnTo>
                    <a:pt x="831469" y="497586"/>
                  </a:lnTo>
                  <a:lnTo>
                    <a:pt x="825119" y="497586"/>
                  </a:lnTo>
                  <a:lnTo>
                    <a:pt x="831469" y="497586"/>
                  </a:lnTo>
                  <a:cubicBezTo>
                    <a:pt x="831469" y="681990"/>
                    <a:pt x="681990" y="831469"/>
                    <a:pt x="497586" y="831469"/>
                  </a:cubicBezTo>
                  <a:lnTo>
                    <a:pt x="497586" y="825119"/>
                  </a:lnTo>
                  <a:lnTo>
                    <a:pt x="497586" y="831469"/>
                  </a:lnTo>
                  <a:lnTo>
                    <a:pt x="333883" y="831469"/>
                  </a:lnTo>
                  <a:lnTo>
                    <a:pt x="333883" y="825119"/>
                  </a:lnTo>
                  <a:lnTo>
                    <a:pt x="333883" y="831469"/>
                  </a:lnTo>
                  <a:cubicBezTo>
                    <a:pt x="149479" y="831469"/>
                    <a:pt x="0" y="681990"/>
                    <a:pt x="0" y="497586"/>
                  </a:cubicBezTo>
                  <a:lnTo>
                    <a:pt x="0" y="333883"/>
                  </a:lnTo>
                  <a:lnTo>
                    <a:pt x="6350" y="333883"/>
                  </a:lnTo>
                  <a:lnTo>
                    <a:pt x="0" y="333883"/>
                  </a:lnTo>
                  <a:moveTo>
                    <a:pt x="12700" y="333883"/>
                  </a:moveTo>
                  <a:lnTo>
                    <a:pt x="12700" y="497586"/>
                  </a:lnTo>
                  <a:lnTo>
                    <a:pt x="6350" y="497586"/>
                  </a:lnTo>
                  <a:lnTo>
                    <a:pt x="12700" y="497586"/>
                  </a:lnTo>
                  <a:cubicBezTo>
                    <a:pt x="12700" y="675005"/>
                    <a:pt x="156464" y="818769"/>
                    <a:pt x="333883" y="818769"/>
                  </a:cubicBezTo>
                  <a:lnTo>
                    <a:pt x="497586" y="818769"/>
                  </a:lnTo>
                  <a:cubicBezTo>
                    <a:pt x="675005" y="818769"/>
                    <a:pt x="818769" y="675005"/>
                    <a:pt x="818769" y="497586"/>
                  </a:cubicBezTo>
                  <a:lnTo>
                    <a:pt x="818769" y="333883"/>
                  </a:lnTo>
                  <a:cubicBezTo>
                    <a:pt x="818769" y="156464"/>
                    <a:pt x="675005" y="12700"/>
                    <a:pt x="497586" y="12700"/>
                  </a:cubicBezTo>
                  <a:lnTo>
                    <a:pt x="333883" y="12700"/>
                  </a:lnTo>
                  <a:lnTo>
                    <a:pt x="333883" y="6350"/>
                  </a:lnTo>
                  <a:lnTo>
                    <a:pt x="333883" y="12700"/>
                  </a:lnTo>
                  <a:cubicBezTo>
                    <a:pt x="156464" y="12700"/>
                    <a:pt x="12700" y="156464"/>
                    <a:pt x="12700" y="33388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5233988" y="2339578"/>
            <a:ext cx="409280" cy="409280"/>
          </a:xfrm>
          <a:custGeom>
            <a:avLst/>
            <a:gdLst/>
            <a:ahLst/>
            <a:cxnLst/>
            <a:rect r="r" b="b" t="t" l="l"/>
            <a:pathLst>
              <a:path h="409280" w="409280">
                <a:moveTo>
                  <a:pt x="0" y="0"/>
                </a:moveTo>
                <a:lnTo>
                  <a:pt x="409279" y="0"/>
                </a:lnTo>
                <a:lnTo>
                  <a:pt x="409279" y="409280"/>
                </a:lnTo>
                <a:lnTo>
                  <a:pt x="0" y="409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954" r="0" b="-13951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008341" y="2250129"/>
            <a:ext cx="2971505" cy="1061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true">
                <a:solidFill>
                  <a:srgbClr val="8A2BE2"/>
                </a:solidFill>
                <a:latin typeface="Arimo Bold"/>
                <a:ea typeface="Arimo Bold"/>
                <a:cs typeface="Arimo Bold"/>
                <a:sym typeface="Arimo Bold"/>
              </a:rPr>
              <a:t>Secure Authentication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08341" y="3383461"/>
            <a:ext cx="2971505" cy="2656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25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JWT tokens for session management, password hashing with bcrypt, HTTPS/TLS encryption for all WebSocket connections.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303391" y="2232422"/>
            <a:ext cx="623592" cy="623592"/>
            <a:chOff x="0" y="0"/>
            <a:chExt cx="831456" cy="83145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18769" cy="818769"/>
            </a:xfrm>
            <a:custGeom>
              <a:avLst/>
              <a:gdLst/>
              <a:ahLst/>
              <a:cxnLst/>
              <a:rect r="r" b="b" t="t" l="l"/>
              <a:pathLst>
                <a:path h="818769" w="818769">
                  <a:moveTo>
                    <a:pt x="0" y="327533"/>
                  </a:moveTo>
                  <a:cubicBezTo>
                    <a:pt x="0" y="146685"/>
                    <a:pt x="146685" y="0"/>
                    <a:pt x="327533" y="0"/>
                  </a:cubicBezTo>
                  <a:lnTo>
                    <a:pt x="491236" y="0"/>
                  </a:lnTo>
                  <a:cubicBezTo>
                    <a:pt x="672084" y="0"/>
                    <a:pt x="818769" y="146685"/>
                    <a:pt x="818769" y="327533"/>
                  </a:cubicBezTo>
                  <a:lnTo>
                    <a:pt x="818769" y="491236"/>
                  </a:lnTo>
                  <a:cubicBezTo>
                    <a:pt x="818769" y="672084"/>
                    <a:pt x="672084" y="818769"/>
                    <a:pt x="491236" y="818769"/>
                  </a:cubicBezTo>
                  <a:lnTo>
                    <a:pt x="327533" y="818769"/>
                  </a:lnTo>
                  <a:cubicBezTo>
                    <a:pt x="146685" y="818769"/>
                    <a:pt x="0" y="672084"/>
                    <a:pt x="0" y="491236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31469" cy="831469"/>
            </a:xfrm>
            <a:custGeom>
              <a:avLst/>
              <a:gdLst/>
              <a:ahLst/>
              <a:cxnLst/>
              <a:rect r="r" b="b" t="t" l="l"/>
              <a:pathLst>
                <a:path h="831469" w="831469">
                  <a:moveTo>
                    <a:pt x="0" y="333883"/>
                  </a:moveTo>
                  <a:cubicBezTo>
                    <a:pt x="0" y="149479"/>
                    <a:pt x="149479" y="0"/>
                    <a:pt x="333883" y="0"/>
                  </a:cubicBezTo>
                  <a:lnTo>
                    <a:pt x="497586" y="0"/>
                  </a:lnTo>
                  <a:lnTo>
                    <a:pt x="497586" y="6350"/>
                  </a:lnTo>
                  <a:lnTo>
                    <a:pt x="497586" y="0"/>
                  </a:lnTo>
                  <a:lnTo>
                    <a:pt x="497586" y="6350"/>
                  </a:lnTo>
                  <a:lnTo>
                    <a:pt x="497586" y="0"/>
                  </a:lnTo>
                  <a:cubicBezTo>
                    <a:pt x="681990" y="0"/>
                    <a:pt x="831469" y="149479"/>
                    <a:pt x="831469" y="333883"/>
                  </a:cubicBezTo>
                  <a:lnTo>
                    <a:pt x="825119" y="333883"/>
                  </a:lnTo>
                  <a:lnTo>
                    <a:pt x="831469" y="333883"/>
                  </a:lnTo>
                  <a:lnTo>
                    <a:pt x="831469" y="497586"/>
                  </a:lnTo>
                  <a:lnTo>
                    <a:pt x="825119" y="497586"/>
                  </a:lnTo>
                  <a:lnTo>
                    <a:pt x="831469" y="497586"/>
                  </a:lnTo>
                  <a:cubicBezTo>
                    <a:pt x="831469" y="681990"/>
                    <a:pt x="681990" y="831469"/>
                    <a:pt x="497586" y="831469"/>
                  </a:cubicBezTo>
                  <a:lnTo>
                    <a:pt x="497586" y="825119"/>
                  </a:lnTo>
                  <a:lnTo>
                    <a:pt x="497586" y="831469"/>
                  </a:lnTo>
                  <a:lnTo>
                    <a:pt x="333883" y="831469"/>
                  </a:lnTo>
                  <a:lnTo>
                    <a:pt x="333883" y="825119"/>
                  </a:lnTo>
                  <a:lnTo>
                    <a:pt x="333883" y="831469"/>
                  </a:lnTo>
                  <a:cubicBezTo>
                    <a:pt x="149479" y="831469"/>
                    <a:pt x="0" y="681990"/>
                    <a:pt x="0" y="497586"/>
                  </a:cubicBezTo>
                  <a:lnTo>
                    <a:pt x="0" y="333883"/>
                  </a:lnTo>
                  <a:lnTo>
                    <a:pt x="6350" y="333883"/>
                  </a:lnTo>
                  <a:lnTo>
                    <a:pt x="0" y="333883"/>
                  </a:lnTo>
                  <a:moveTo>
                    <a:pt x="12700" y="333883"/>
                  </a:moveTo>
                  <a:lnTo>
                    <a:pt x="12700" y="497586"/>
                  </a:lnTo>
                  <a:lnTo>
                    <a:pt x="6350" y="497586"/>
                  </a:lnTo>
                  <a:lnTo>
                    <a:pt x="12700" y="497586"/>
                  </a:lnTo>
                  <a:cubicBezTo>
                    <a:pt x="12700" y="675005"/>
                    <a:pt x="156464" y="818769"/>
                    <a:pt x="333883" y="818769"/>
                  </a:cubicBezTo>
                  <a:lnTo>
                    <a:pt x="497586" y="818769"/>
                  </a:lnTo>
                  <a:cubicBezTo>
                    <a:pt x="675005" y="818769"/>
                    <a:pt x="818769" y="675005"/>
                    <a:pt x="818769" y="497586"/>
                  </a:cubicBezTo>
                  <a:lnTo>
                    <a:pt x="818769" y="333883"/>
                  </a:lnTo>
                  <a:cubicBezTo>
                    <a:pt x="818769" y="156464"/>
                    <a:pt x="675005" y="12700"/>
                    <a:pt x="497586" y="12700"/>
                  </a:cubicBezTo>
                  <a:lnTo>
                    <a:pt x="333883" y="12700"/>
                  </a:lnTo>
                  <a:lnTo>
                    <a:pt x="333883" y="6350"/>
                  </a:lnTo>
                  <a:lnTo>
                    <a:pt x="333883" y="12700"/>
                  </a:lnTo>
                  <a:cubicBezTo>
                    <a:pt x="156464" y="12700"/>
                    <a:pt x="12700" y="156464"/>
                    <a:pt x="12700" y="33388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9410548" y="2339578"/>
            <a:ext cx="409280" cy="409280"/>
          </a:xfrm>
          <a:custGeom>
            <a:avLst/>
            <a:gdLst/>
            <a:ahLst/>
            <a:cxnLst/>
            <a:rect r="r" b="b" t="t" l="l"/>
            <a:pathLst>
              <a:path h="409280" w="409280">
                <a:moveTo>
                  <a:pt x="0" y="0"/>
                </a:moveTo>
                <a:lnTo>
                  <a:pt x="409279" y="0"/>
                </a:lnTo>
                <a:lnTo>
                  <a:pt x="409279" y="409280"/>
                </a:lnTo>
                <a:lnTo>
                  <a:pt x="0" y="4092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3488" r="0" b="-3488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184902" y="2250129"/>
            <a:ext cx="2971352" cy="1061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true">
                <a:solidFill>
                  <a:srgbClr val="00CED1"/>
                </a:solidFill>
                <a:latin typeface="Arimo Bold"/>
                <a:ea typeface="Arimo Bold"/>
                <a:cs typeface="Arimo Bold"/>
                <a:sym typeface="Arimo Bold"/>
              </a:rPr>
              <a:t>Message Persistence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84902" y="3383461"/>
            <a:ext cx="2971352" cy="2656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25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Complete chat history stored in database with timestamps, user references, and message content for retrieval and auditing.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3479809" y="2232422"/>
            <a:ext cx="623592" cy="623592"/>
            <a:chOff x="0" y="0"/>
            <a:chExt cx="831456" cy="83145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818769" cy="818769"/>
            </a:xfrm>
            <a:custGeom>
              <a:avLst/>
              <a:gdLst/>
              <a:ahLst/>
              <a:cxnLst/>
              <a:rect r="r" b="b" t="t" l="l"/>
              <a:pathLst>
                <a:path h="818769" w="818769">
                  <a:moveTo>
                    <a:pt x="0" y="327533"/>
                  </a:moveTo>
                  <a:cubicBezTo>
                    <a:pt x="0" y="146685"/>
                    <a:pt x="146685" y="0"/>
                    <a:pt x="327533" y="0"/>
                  </a:cubicBezTo>
                  <a:lnTo>
                    <a:pt x="491236" y="0"/>
                  </a:lnTo>
                  <a:cubicBezTo>
                    <a:pt x="672084" y="0"/>
                    <a:pt x="818769" y="146685"/>
                    <a:pt x="818769" y="327533"/>
                  </a:cubicBezTo>
                  <a:lnTo>
                    <a:pt x="818769" y="491236"/>
                  </a:lnTo>
                  <a:cubicBezTo>
                    <a:pt x="818769" y="672084"/>
                    <a:pt x="672084" y="818769"/>
                    <a:pt x="491236" y="818769"/>
                  </a:cubicBezTo>
                  <a:lnTo>
                    <a:pt x="327533" y="818769"/>
                  </a:lnTo>
                  <a:cubicBezTo>
                    <a:pt x="146685" y="818769"/>
                    <a:pt x="0" y="672084"/>
                    <a:pt x="0" y="491236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31469" cy="831469"/>
            </a:xfrm>
            <a:custGeom>
              <a:avLst/>
              <a:gdLst/>
              <a:ahLst/>
              <a:cxnLst/>
              <a:rect r="r" b="b" t="t" l="l"/>
              <a:pathLst>
                <a:path h="831469" w="831469">
                  <a:moveTo>
                    <a:pt x="0" y="333883"/>
                  </a:moveTo>
                  <a:cubicBezTo>
                    <a:pt x="0" y="149479"/>
                    <a:pt x="149479" y="0"/>
                    <a:pt x="333883" y="0"/>
                  </a:cubicBezTo>
                  <a:lnTo>
                    <a:pt x="497586" y="0"/>
                  </a:lnTo>
                  <a:lnTo>
                    <a:pt x="497586" y="6350"/>
                  </a:lnTo>
                  <a:lnTo>
                    <a:pt x="497586" y="0"/>
                  </a:lnTo>
                  <a:lnTo>
                    <a:pt x="497586" y="6350"/>
                  </a:lnTo>
                  <a:lnTo>
                    <a:pt x="497586" y="0"/>
                  </a:lnTo>
                  <a:cubicBezTo>
                    <a:pt x="681990" y="0"/>
                    <a:pt x="831469" y="149479"/>
                    <a:pt x="831469" y="333883"/>
                  </a:cubicBezTo>
                  <a:lnTo>
                    <a:pt x="825119" y="333883"/>
                  </a:lnTo>
                  <a:lnTo>
                    <a:pt x="831469" y="333883"/>
                  </a:lnTo>
                  <a:lnTo>
                    <a:pt x="831469" y="497586"/>
                  </a:lnTo>
                  <a:lnTo>
                    <a:pt x="825119" y="497586"/>
                  </a:lnTo>
                  <a:lnTo>
                    <a:pt x="831469" y="497586"/>
                  </a:lnTo>
                  <a:cubicBezTo>
                    <a:pt x="831469" y="681990"/>
                    <a:pt x="681990" y="831469"/>
                    <a:pt x="497586" y="831469"/>
                  </a:cubicBezTo>
                  <a:lnTo>
                    <a:pt x="497586" y="825119"/>
                  </a:lnTo>
                  <a:lnTo>
                    <a:pt x="497586" y="831469"/>
                  </a:lnTo>
                  <a:lnTo>
                    <a:pt x="333883" y="831469"/>
                  </a:lnTo>
                  <a:lnTo>
                    <a:pt x="333883" y="825119"/>
                  </a:lnTo>
                  <a:lnTo>
                    <a:pt x="333883" y="831469"/>
                  </a:lnTo>
                  <a:cubicBezTo>
                    <a:pt x="149479" y="831469"/>
                    <a:pt x="0" y="681990"/>
                    <a:pt x="0" y="497586"/>
                  </a:cubicBezTo>
                  <a:lnTo>
                    <a:pt x="0" y="333883"/>
                  </a:lnTo>
                  <a:lnTo>
                    <a:pt x="6350" y="333883"/>
                  </a:lnTo>
                  <a:lnTo>
                    <a:pt x="0" y="333883"/>
                  </a:lnTo>
                  <a:moveTo>
                    <a:pt x="12700" y="333883"/>
                  </a:moveTo>
                  <a:lnTo>
                    <a:pt x="12700" y="497586"/>
                  </a:lnTo>
                  <a:lnTo>
                    <a:pt x="6350" y="497586"/>
                  </a:lnTo>
                  <a:lnTo>
                    <a:pt x="12700" y="497586"/>
                  </a:lnTo>
                  <a:cubicBezTo>
                    <a:pt x="12700" y="675005"/>
                    <a:pt x="156464" y="818769"/>
                    <a:pt x="333883" y="818769"/>
                  </a:cubicBezTo>
                  <a:lnTo>
                    <a:pt x="497586" y="818769"/>
                  </a:lnTo>
                  <a:cubicBezTo>
                    <a:pt x="675005" y="818769"/>
                    <a:pt x="818769" y="675005"/>
                    <a:pt x="818769" y="497586"/>
                  </a:cubicBezTo>
                  <a:lnTo>
                    <a:pt x="818769" y="333883"/>
                  </a:lnTo>
                  <a:cubicBezTo>
                    <a:pt x="818769" y="156464"/>
                    <a:pt x="675005" y="12700"/>
                    <a:pt x="497586" y="12700"/>
                  </a:cubicBezTo>
                  <a:lnTo>
                    <a:pt x="333883" y="12700"/>
                  </a:lnTo>
                  <a:lnTo>
                    <a:pt x="333883" y="6350"/>
                  </a:lnTo>
                  <a:lnTo>
                    <a:pt x="333883" y="12700"/>
                  </a:lnTo>
                  <a:cubicBezTo>
                    <a:pt x="156464" y="12700"/>
                    <a:pt x="12700" y="156464"/>
                    <a:pt x="12700" y="33388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Freeform 28" id="28" descr="preencoded.png"/>
          <p:cNvSpPr/>
          <p:nvPr/>
        </p:nvSpPr>
        <p:spPr>
          <a:xfrm flipH="false" flipV="false" rot="0">
            <a:off x="13586965" y="2339578"/>
            <a:ext cx="409280" cy="409280"/>
          </a:xfrm>
          <a:custGeom>
            <a:avLst/>
            <a:gdLst/>
            <a:ahLst/>
            <a:cxnLst/>
            <a:rect r="r" b="b" t="t" l="l"/>
            <a:pathLst>
              <a:path h="409280" w="409280">
                <a:moveTo>
                  <a:pt x="0" y="0"/>
                </a:moveTo>
                <a:lnTo>
                  <a:pt x="409280" y="0"/>
                </a:lnTo>
                <a:lnTo>
                  <a:pt x="409280" y="409280"/>
                </a:lnTo>
                <a:lnTo>
                  <a:pt x="0" y="409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0929" t="0" r="-20931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4361319" y="2250129"/>
            <a:ext cx="2971505" cy="1061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true">
                <a:solidFill>
                  <a:srgbClr val="FF6347"/>
                </a:solidFill>
                <a:latin typeface="Arimo Bold"/>
                <a:ea typeface="Arimo Bold"/>
                <a:cs typeface="Arimo Bold"/>
                <a:sym typeface="Arimo Bold"/>
              </a:rPr>
              <a:t>Input Validation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361319" y="3383461"/>
            <a:ext cx="2971505" cy="2656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25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Sanitises all incoming messages, validates data structure, and prevents injection attacks through strict type checking.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50414" y="7417594"/>
            <a:ext cx="623592" cy="623592"/>
            <a:chOff x="0" y="0"/>
            <a:chExt cx="831456" cy="83145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6350" y="6350"/>
              <a:ext cx="818769" cy="818769"/>
            </a:xfrm>
            <a:custGeom>
              <a:avLst/>
              <a:gdLst/>
              <a:ahLst/>
              <a:cxnLst/>
              <a:rect r="r" b="b" t="t" l="l"/>
              <a:pathLst>
                <a:path h="818769" w="818769">
                  <a:moveTo>
                    <a:pt x="0" y="327533"/>
                  </a:moveTo>
                  <a:cubicBezTo>
                    <a:pt x="0" y="146685"/>
                    <a:pt x="146685" y="0"/>
                    <a:pt x="327533" y="0"/>
                  </a:cubicBezTo>
                  <a:lnTo>
                    <a:pt x="491236" y="0"/>
                  </a:lnTo>
                  <a:cubicBezTo>
                    <a:pt x="672084" y="0"/>
                    <a:pt x="818769" y="146685"/>
                    <a:pt x="818769" y="327533"/>
                  </a:cubicBezTo>
                  <a:lnTo>
                    <a:pt x="818769" y="491236"/>
                  </a:lnTo>
                  <a:cubicBezTo>
                    <a:pt x="818769" y="672084"/>
                    <a:pt x="672084" y="818769"/>
                    <a:pt x="491236" y="818769"/>
                  </a:cubicBezTo>
                  <a:lnTo>
                    <a:pt x="327533" y="818769"/>
                  </a:lnTo>
                  <a:cubicBezTo>
                    <a:pt x="146685" y="818769"/>
                    <a:pt x="0" y="672084"/>
                    <a:pt x="0" y="491236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31469" cy="831469"/>
            </a:xfrm>
            <a:custGeom>
              <a:avLst/>
              <a:gdLst/>
              <a:ahLst/>
              <a:cxnLst/>
              <a:rect r="r" b="b" t="t" l="l"/>
              <a:pathLst>
                <a:path h="831469" w="831469">
                  <a:moveTo>
                    <a:pt x="0" y="333883"/>
                  </a:moveTo>
                  <a:cubicBezTo>
                    <a:pt x="0" y="149479"/>
                    <a:pt x="149479" y="0"/>
                    <a:pt x="333883" y="0"/>
                  </a:cubicBezTo>
                  <a:lnTo>
                    <a:pt x="497586" y="0"/>
                  </a:lnTo>
                  <a:lnTo>
                    <a:pt x="497586" y="6350"/>
                  </a:lnTo>
                  <a:lnTo>
                    <a:pt x="497586" y="0"/>
                  </a:lnTo>
                  <a:lnTo>
                    <a:pt x="497586" y="6350"/>
                  </a:lnTo>
                  <a:lnTo>
                    <a:pt x="497586" y="0"/>
                  </a:lnTo>
                  <a:cubicBezTo>
                    <a:pt x="681990" y="0"/>
                    <a:pt x="831469" y="149479"/>
                    <a:pt x="831469" y="333883"/>
                  </a:cubicBezTo>
                  <a:lnTo>
                    <a:pt x="825119" y="333883"/>
                  </a:lnTo>
                  <a:lnTo>
                    <a:pt x="831469" y="333883"/>
                  </a:lnTo>
                  <a:lnTo>
                    <a:pt x="831469" y="497586"/>
                  </a:lnTo>
                  <a:lnTo>
                    <a:pt x="825119" y="497586"/>
                  </a:lnTo>
                  <a:lnTo>
                    <a:pt x="831469" y="497586"/>
                  </a:lnTo>
                  <a:cubicBezTo>
                    <a:pt x="831469" y="681990"/>
                    <a:pt x="681990" y="831469"/>
                    <a:pt x="497586" y="831469"/>
                  </a:cubicBezTo>
                  <a:lnTo>
                    <a:pt x="497586" y="825119"/>
                  </a:lnTo>
                  <a:lnTo>
                    <a:pt x="497586" y="831469"/>
                  </a:lnTo>
                  <a:lnTo>
                    <a:pt x="333883" y="831469"/>
                  </a:lnTo>
                  <a:lnTo>
                    <a:pt x="333883" y="825119"/>
                  </a:lnTo>
                  <a:lnTo>
                    <a:pt x="333883" y="831469"/>
                  </a:lnTo>
                  <a:cubicBezTo>
                    <a:pt x="149479" y="831469"/>
                    <a:pt x="0" y="681990"/>
                    <a:pt x="0" y="497586"/>
                  </a:cubicBezTo>
                  <a:lnTo>
                    <a:pt x="0" y="333883"/>
                  </a:lnTo>
                  <a:lnTo>
                    <a:pt x="6350" y="333883"/>
                  </a:lnTo>
                  <a:lnTo>
                    <a:pt x="0" y="333883"/>
                  </a:lnTo>
                  <a:moveTo>
                    <a:pt x="12700" y="333883"/>
                  </a:moveTo>
                  <a:lnTo>
                    <a:pt x="12700" y="497586"/>
                  </a:lnTo>
                  <a:lnTo>
                    <a:pt x="6350" y="497586"/>
                  </a:lnTo>
                  <a:lnTo>
                    <a:pt x="12700" y="497586"/>
                  </a:lnTo>
                  <a:cubicBezTo>
                    <a:pt x="12700" y="675005"/>
                    <a:pt x="156464" y="818769"/>
                    <a:pt x="333883" y="818769"/>
                  </a:cubicBezTo>
                  <a:lnTo>
                    <a:pt x="497586" y="818769"/>
                  </a:lnTo>
                  <a:cubicBezTo>
                    <a:pt x="675005" y="818769"/>
                    <a:pt x="818769" y="675005"/>
                    <a:pt x="818769" y="497586"/>
                  </a:cubicBezTo>
                  <a:lnTo>
                    <a:pt x="818769" y="333883"/>
                  </a:lnTo>
                  <a:cubicBezTo>
                    <a:pt x="818769" y="156464"/>
                    <a:pt x="675005" y="12700"/>
                    <a:pt x="497586" y="12700"/>
                  </a:cubicBezTo>
                  <a:lnTo>
                    <a:pt x="333883" y="12700"/>
                  </a:lnTo>
                  <a:lnTo>
                    <a:pt x="333883" y="6350"/>
                  </a:lnTo>
                  <a:lnTo>
                    <a:pt x="333883" y="12700"/>
                  </a:lnTo>
                  <a:cubicBezTo>
                    <a:pt x="156464" y="12700"/>
                    <a:pt x="12700" y="156464"/>
                    <a:pt x="12700" y="33388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Freeform 34" id="34" descr="preencoded.png"/>
          <p:cNvSpPr/>
          <p:nvPr/>
        </p:nvSpPr>
        <p:spPr>
          <a:xfrm flipH="false" flipV="false" rot="0">
            <a:off x="1057570" y="7524750"/>
            <a:ext cx="409280" cy="409280"/>
          </a:xfrm>
          <a:custGeom>
            <a:avLst/>
            <a:gdLst/>
            <a:ahLst/>
            <a:cxnLst/>
            <a:rect r="r" b="b" t="t" l="l"/>
            <a:pathLst>
              <a:path h="409280" w="409280">
                <a:moveTo>
                  <a:pt x="0" y="0"/>
                </a:moveTo>
                <a:lnTo>
                  <a:pt x="409280" y="0"/>
                </a:lnTo>
                <a:lnTo>
                  <a:pt x="409280" y="409280"/>
                </a:lnTo>
                <a:lnTo>
                  <a:pt x="0" y="4092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9302" r="0" b="-9302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831924" y="7435301"/>
            <a:ext cx="4093816" cy="549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true">
                <a:solidFill>
                  <a:srgbClr val="8A2BE2"/>
                </a:solidFill>
                <a:latin typeface="Arimo Bold"/>
                <a:ea typeface="Arimo Bold"/>
                <a:cs typeface="Arimo Bold"/>
                <a:sym typeface="Arimo Bold"/>
              </a:rPr>
              <a:t>Rate Limiting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831924" y="8056959"/>
            <a:ext cx="7147922" cy="94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25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Prevents abuse by limiting message frequency per user, protecting against denial-of-service attacks and spam.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9303391" y="7417594"/>
            <a:ext cx="623592" cy="623592"/>
            <a:chOff x="0" y="0"/>
            <a:chExt cx="831456" cy="83145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6350" y="6350"/>
              <a:ext cx="818769" cy="818769"/>
            </a:xfrm>
            <a:custGeom>
              <a:avLst/>
              <a:gdLst/>
              <a:ahLst/>
              <a:cxnLst/>
              <a:rect r="r" b="b" t="t" l="l"/>
              <a:pathLst>
                <a:path h="818769" w="818769">
                  <a:moveTo>
                    <a:pt x="0" y="327533"/>
                  </a:moveTo>
                  <a:cubicBezTo>
                    <a:pt x="0" y="146685"/>
                    <a:pt x="146685" y="0"/>
                    <a:pt x="327533" y="0"/>
                  </a:cubicBezTo>
                  <a:lnTo>
                    <a:pt x="491236" y="0"/>
                  </a:lnTo>
                  <a:cubicBezTo>
                    <a:pt x="672084" y="0"/>
                    <a:pt x="818769" y="146685"/>
                    <a:pt x="818769" y="327533"/>
                  </a:cubicBezTo>
                  <a:lnTo>
                    <a:pt x="818769" y="491236"/>
                  </a:lnTo>
                  <a:cubicBezTo>
                    <a:pt x="818769" y="672084"/>
                    <a:pt x="672084" y="818769"/>
                    <a:pt x="491236" y="818769"/>
                  </a:cubicBezTo>
                  <a:lnTo>
                    <a:pt x="327533" y="818769"/>
                  </a:lnTo>
                  <a:cubicBezTo>
                    <a:pt x="146685" y="818769"/>
                    <a:pt x="0" y="672084"/>
                    <a:pt x="0" y="491236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31469" cy="831469"/>
            </a:xfrm>
            <a:custGeom>
              <a:avLst/>
              <a:gdLst/>
              <a:ahLst/>
              <a:cxnLst/>
              <a:rect r="r" b="b" t="t" l="l"/>
              <a:pathLst>
                <a:path h="831469" w="831469">
                  <a:moveTo>
                    <a:pt x="0" y="333883"/>
                  </a:moveTo>
                  <a:cubicBezTo>
                    <a:pt x="0" y="149479"/>
                    <a:pt x="149479" y="0"/>
                    <a:pt x="333883" y="0"/>
                  </a:cubicBezTo>
                  <a:lnTo>
                    <a:pt x="497586" y="0"/>
                  </a:lnTo>
                  <a:lnTo>
                    <a:pt x="497586" y="6350"/>
                  </a:lnTo>
                  <a:lnTo>
                    <a:pt x="497586" y="0"/>
                  </a:lnTo>
                  <a:lnTo>
                    <a:pt x="497586" y="6350"/>
                  </a:lnTo>
                  <a:lnTo>
                    <a:pt x="497586" y="0"/>
                  </a:lnTo>
                  <a:cubicBezTo>
                    <a:pt x="681990" y="0"/>
                    <a:pt x="831469" y="149479"/>
                    <a:pt x="831469" y="333883"/>
                  </a:cubicBezTo>
                  <a:lnTo>
                    <a:pt x="825119" y="333883"/>
                  </a:lnTo>
                  <a:lnTo>
                    <a:pt x="831469" y="333883"/>
                  </a:lnTo>
                  <a:lnTo>
                    <a:pt x="831469" y="497586"/>
                  </a:lnTo>
                  <a:lnTo>
                    <a:pt x="825119" y="497586"/>
                  </a:lnTo>
                  <a:lnTo>
                    <a:pt x="831469" y="497586"/>
                  </a:lnTo>
                  <a:cubicBezTo>
                    <a:pt x="831469" y="681990"/>
                    <a:pt x="681990" y="831469"/>
                    <a:pt x="497586" y="831469"/>
                  </a:cubicBezTo>
                  <a:lnTo>
                    <a:pt x="497586" y="825119"/>
                  </a:lnTo>
                  <a:lnTo>
                    <a:pt x="497586" y="831469"/>
                  </a:lnTo>
                  <a:lnTo>
                    <a:pt x="333883" y="831469"/>
                  </a:lnTo>
                  <a:lnTo>
                    <a:pt x="333883" y="825119"/>
                  </a:lnTo>
                  <a:lnTo>
                    <a:pt x="333883" y="831469"/>
                  </a:lnTo>
                  <a:cubicBezTo>
                    <a:pt x="149479" y="831469"/>
                    <a:pt x="0" y="681990"/>
                    <a:pt x="0" y="497586"/>
                  </a:cubicBezTo>
                  <a:lnTo>
                    <a:pt x="0" y="333883"/>
                  </a:lnTo>
                  <a:lnTo>
                    <a:pt x="6350" y="333883"/>
                  </a:lnTo>
                  <a:lnTo>
                    <a:pt x="0" y="333883"/>
                  </a:lnTo>
                  <a:moveTo>
                    <a:pt x="12700" y="333883"/>
                  </a:moveTo>
                  <a:lnTo>
                    <a:pt x="12700" y="497586"/>
                  </a:lnTo>
                  <a:lnTo>
                    <a:pt x="6350" y="497586"/>
                  </a:lnTo>
                  <a:lnTo>
                    <a:pt x="12700" y="497586"/>
                  </a:lnTo>
                  <a:cubicBezTo>
                    <a:pt x="12700" y="675005"/>
                    <a:pt x="156464" y="818769"/>
                    <a:pt x="333883" y="818769"/>
                  </a:cubicBezTo>
                  <a:lnTo>
                    <a:pt x="497586" y="818769"/>
                  </a:lnTo>
                  <a:cubicBezTo>
                    <a:pt x="675005" y="818769"/>
                    <a:pt x="818769" y="675005"/>
                    <a:pt x="818769" y="497586"/>
                  </a:cubicBezTo>
                  <a:lnTo>
                    <a:pt x="818769" y="333883"/>
                  </a:lnTo>
                  <a:cubicBezTo>
                    <a:pt x="818769" y="156464"/>
                    <a:pt x="675005" y="12700"/>
                    <a:pt x="497586" y="12700"/>
                  </a:cubicBezTo>
                  <a:lnTo>
                    <a:pt x="333883" y="12700"/>
                  </a:lnTo>
                  <a:lnTo>
                    <a:pt x="333883" y="6350"/>
                  </a:lnTo>
                  <a:lnTo>
                    <a:pt x="333883" y="12700"/>
                  </a:lnTo>
                  <a:cubicBezTo>
                    <a:pt x="156464" y="12700"/>
                    <a:pt x="12700" y="156464"/>
                    <a:pt x="12700" y="33388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Freeform 40" id="40" descr="preencoded.png"/>
          <p:cNvSpPr/>
          <p:nvPr/>
        </p:nvSpPr>
        <p:spPr>
          <a:xfrm flipH="false" flipV="false" rot="0">
            <a:off x="9410548" y="7524750"/>
            <a:ext cx="409280" cy="409280"/>
          </a:xfrm>
          <a:custGeom>
            <a:avLst/>
            <a:gdLst/>
            <a:ahLst/>
            <a:cxnLst/>
            <a:rect r="r" b="b" t="t" l="l"/>
            <a:pathLst>
              <a:path h="409280" w="409280">
                <a:moveTo>
                  <a:pt x="0" y="0"/>
                </a:moveTo>
                <a:lnTo>
                  <a:pt x="409279" y="0"/>
                </a:lnTo>
                <a:lnTo>
                  <a:pt x="409279" y="409280"/>
                </a:lnTo>
                <a:lnTo>
                  <a:pt x="0" y="4092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1163" t="0" r="-1161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0184902" y="7435301"/>
            <a:ext cx="4093816" cy="549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true">
                <a:solidFill>
                  <a:srgbClr val="00CED1"/>
                </a:solidFill>
                <a:latin typeface="Arimo Bold"/>
                <a:ea typeface="Arimo Bold"/>
                <a:cs typeface="Arimo Bold"/>
                <a:sym typeface="Arimo Bold"/>
              </a:rPr>
              <a:t>Multi-Room Support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184902" y="8056959"/>
            <a:ext cx="7147922" cy="1371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25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Users can join multiple chat rooms simultaneously, each with independent access controls and message broadcasting.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572298" y="1649962"/>
            <a:ext cx="7033421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6A0DAD"/>
                </a:solidFill>
                <a:latin typeface="Arimo Bold"/>
                <a:ea typeface="Arimo Bold"/>
                <a:cs typeface="Arimo Bold"/>
                <a:sym typeface="Arimo Bold"/>
              </a:rPr>
              <a:t>Conclusion &amp; Future Enhancements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4065" y="2499274"/>
            <a:ext cx="2126456" cy="29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true">
                <a:solidFill>
                  <a:srgbClr val="007BFF"/>
                </a:solidFill>
                <a:latin typeface="Arimo Bold"/>
                <a:ea typeface="Arimo Bold"/>
                <a:cs typeface="Arimo Bold"/>
                <a:sym typeface="Arimo Bold"/>
              </a:rPr>
              <a:t>Achievements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19302" y="2868511"/>
            <a:ext cx="4727524" cy="1440504"/>
            <a:chOff x="0" y="0"/>
            <a:chExt cx="6303366" cy="19206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290691" cy="1907921"/>
            </a:xfrm>
            <a:custGeom>
              <a:avLst/>
              <a:gdLst/>
              <a:ahLst/>
              <a:cxnLst/>
              <a:rect r="r" b="b" t="t" l="l"/>
              <a:pathLst>
                <a:path h="1907921" w="6290691">
                  <a:moveTo>
                    <a:pt x="0" y="170053"/>
                  </a:moveTo>
                  <a:cubicBezTo>
                    <a:pt x="0" y="76200"/>
                    <a:pt x="76454" y="0"/>
                    <a:pt x="170942" y="0"/>
                  </a:cubicBezTo>
                  <a:lnTo>
                    <a:pt x="6119749" y="0"/>
                  </a:lnTo>
                  <a:cubicBezTo>
                    <a:pt x="6214110" y="0"/>
                    <a:pt x="6290691" y="76200"/>
                    <a:pt x="6290691" y="170053"/>
                  </a:cubicBezTo>
                  <a:lnTo>
                    <a:pt x="6290691" y="1737868"/>
                  </a:lnTo>
                  <a:cubicBezTo>
                    <a:pt x="6290691" y="1831848"/>
                    <a:pt x="6214237" y="1907921"/>
                    <a:pt x="6119749" y="1907921"/>
                  </a:cubicBezTo>
                  <a:lnTo>
                    <a:pt x="170942" y="1907921"/>
                  </a:lnTo>
                  <a:cubicBezTo>
                    <a:pt x="76581" y="1907921"/>
                    <a:pt x="0" y="1831721"/>
                    <a:pt x="0" y="1737868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03391" cy="1920621"/>
            </a:xfrm>
            <a:custGeom>
              <a:avLst/>
              <a:gdLst/>
              <a:ahLst/>
              <a:cxnLst/>
              <a:rect r="r" b="b" t="t" l="l"/>
              <a:pathLst>
                <a:path h="1920621" w="6303391">
                  <a:moveTo>
                    <a:pt x="0" y="176403"/>
                  </a:moveTo>
                  <a:cubicBezTo>
                    <a:pt x="0" y="78994"/>
                    <a:pt x="79375" y="0"/>
                    <a:pt x="177292" y="0"/>
                  </a:cubicBezTo>
                  <a:lnTo>
                    <a:pt x="6126099" y="0"/>
                  </a:lnTo>
                  <a:lnTo>
                    <a:pt x="6126099" y="6350"/>
                  </a:lnTo>
                  <a:lnTo>
                    <a:pt x="6126099" y="0"/>
                  </a:lnTo>
                  <a:cubicBezTo>
                    <a:pt x="6224016" y="0"/>
                    <a:pt x="6303391" y="78994"/>
                    <a:pt x="6303391" y="176403"/>
                  </a:cubicBezTo>
                  <a:lnTo>
                    <a:pt x="6297041" y="176403"/>
                  </a:lnTo>
                  <a:lnTo>
                    <a:pt x="6303391" y="176403"/>
                  </a:lnTo>
                  <a:lnTo>
                    <a:pt x="6303391" y="1744218"/>
                  </a:lnTo>
                  <a:lnTo>
                    <a:pt x="6297041" y="1744218"/>
                  </a:lnTo>
                  <a:lnTo>
                    <a:pt x="6303391" y="1744218"/>
                  </a:lnTo>
                  <a:cubicBezTo>
                    <a:pt x="6303391" y="1841754"/>
                    <a:pt x="6224016" y="1920621"/>
                    <a:pt x="6126099" y="1920621"/>
                  </a:cubicBezTo>
                  <a:lnTo>
                    <a:pt x="6126099" y="1914271"/>
                  </a:lnTo>
                  <a:lnTo>
                    <a:pt x="6126099" y="1920621"/>
                  </a:lnTo>
                  <a:lnTo>
                    <a:pt x="177292" y="1920621"/>
                  </a:lnTo>
                  <a:lnTo>
                    <a:pt x="177292" y="1914271"/>
                  </a:lnTo>
                  <a:lnTo>
                    <a:pt x="177292" y="1920621"/>
                  </a:lnTo>
                  <a:cubicBezTo>
                    <a:pt x="79375" y="1920621"/>
                    <a:pt x="0" y="1841754"/>
                    <a:pt x="0" y="1744218"/>
                  </a:cubicBezTo>
                  <a:lnTo>
                    <a:pt x="0" y="176403"/>
                  </a:lnTo>
                  <a:lnTo>
                    <a:pt x="6350" y="176403"/>
                  </a:lnTo>
                  <a:lnTo>
                    <a:pt x="0" y="176403"/>
                  </a:lnTo>
                  <a:moveTo>
                    <a:pt x="12700" y="176403"/>
                  </a:moveTo>
                  <a:lnTo>
                    <a:pt x="12700" y="1744218"/>
                  </a:lnTo>
                  <a:lnTo>
                    <a:pt x="6350" y="1744218"/>
                  </a:lnTo>
                  <a:lnTo>
                    <a:pt x="12700" y="1744218"/>
                  </a:lnTo>
                  <a:cubicBezTo>
                    <a:pt x="12700" y="1834642"/>
                    <a:pt x="86360" y="1907921"/>
                    <a:pt x="177292" y="1907921"/>
                  </a:cubicBezTo>
                  <a:lnTo>
                    <a:pt x="6126099" y="1907921"/>
                  </a:lnTo>
                  <a:cubicBezTo>
                    <a:pt x="6217031" y="1907921"/>
                    <a:pt x="6290691" y="1834515"/>
                    <a:pt x="6290691" y="1744218"/>
                  </a:cubicBezTo>
                  <a:lnTo>
                    <a:pt x="6290691" y="176403"/>
                  </a:lnTo>
                  <a:cubicBezTo>
                    <a:pt x="6290691" y="85979"/>
                    <a:pt x="6217031" y="12700"/>
                    <a:pt x="6126099" y="12700"/>
                  </a:cubicBezTo>
                  <a:lnTo>
                    <a:pt x="177292" y="12700"/>
                  </a:lnTo>
                  <a:lnTo>
                    <a:pt x="177292" y="6350"/>
                  </a:lnTo>
                  <a:lnTo>
                    <a:pt x="177292" y="12700"/>
                  </a:lnTo>
                  <a:cubicBezTo>
                    <a:pt x="86360" y="12700"/>
                    <a:pt x="12700" y="86106"/>
                    <a:pt x="12700" y="17640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75274" y="3024483"/>
            <a:ext cx="425206" cy="425206"/>
            <a:chOff x="0" y="0"/>
            <a:chExt cx="566941" cy="5669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6928" cy="566928"/>
            </a:xfrm>
            <a:custGeom>
              <a:avLst/>
              <a:gdLst/>
              <a:ahLst/>
              <a:cxnLst/>
              <a:rect r="r" b="b" t="t" l="l"/>
              <a:pathLst>
                <a:path h="566928" w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A2B9F9"/>
            </a:solidFill>
          </p:spPr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1092251" y="3141459"/>
            <a:ext cx="191243" cy="191243"/>
          </a:xfrm>
          <a:custGeom>
            <a:avLst/>
            <a:gdLst/>
            <a:ahLst/>
            <a:cxnLst/>
            <a:rect r="r" b="b" t="t" l="l"/>
            <a:pathLst>
              <a:path h="191243" w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3807" r="0" b="-23812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75274" y="3501476"/>
            <a:ext cx="2874321" cy="24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Scalable WebSocket implementation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5274" y="3793779"/>
            <a:ext cx="4415580" cy="359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06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Handles thousands of concurrent connections efficiently using async architecture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19302" y="4370337"/>
            <a:ext cx="4727524" cy="1270397"/>
            <a:chOff x="0" y="0"/>
            <a:chExt cx="6303366" cy="169386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6290691" cy="1681226"/>
            </a:xfrm>
            <a:custGeom>
              <a:avLst/>
              <a:gdLst/>
              <a:ahLst/>
              <a:cxnLst/>
              <a:rect r="r" b="b" t="t" l="l"/>
              <a:pathLst>
                <a:path h="1681226" w="6290691">
                  <a:moveTo>
                    <a:pt x="0" y="170180"/>
                  </a:moveTo>
                  <a:cubicBezTo>
                    <a:pt x="0" y="76200"/>
                    <a:pt x="76581" y="0"/>
                    <a:pt x="171069" y="0"/>
                  </a:cubicBezTo>
                  <a:lnTo>
                    <a:pt x="6119622" y="0"/>
                  </a:lnTo>
                  <a:cubicBezTo>
                    <a:pt x="6214110" y="0"/>
                    <a:pt x="6290691" y="76200"/>
                    <a:pt x="6290691" y="170180"/>
                  </a:cubicBezTo>
                  <a:lnTo>
                    <a:pt x="6290691" y="1511046"/>
                  </a:lnTo>
                  <a:cubicBezTo>
                    <a:pt x="6290691" y="1605026"/>
                    <a:pt x="6214110" y="1681226"/>
                    <a:pt x="6119622" y="1681226"/>
                  </a:cubicBezTo>
                  <a:lnTo>
                    <a:pt x="171069" y="1681226"/>
                  </a:lnTo>
                  <a:cubicBezTo>
                    <a:pt x="76581" y="1681226"/>
                    <a:pt x="0" y="1605026"/>
                    <a:pt x="0" y="1511046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03391" cy="1693926"/>
            </a:xfrm>
            <a:custGeom>
              <a:avLst/>
              <a:gdLst/>
              <a:ahLst/>
              <a:cxnLst/>
              <a:rect r="r" b="b" t="t" l="l"/>
              <a:pathLst>
                <a:path h="1693926" w="6303391">
                  <a:moveTo>
                    <a:pt x="0" y="176530"/>
                  </a:moveTo>
                  <a:cubicBezTo>
                    <a:pt x="0" y="78994"/>
                    <a:pt x="79502" y="0"/>
                    <a:pt x="177419" y="0"/>
                  </a:cubicBezTo>
                  <a:lnTo>
                    <a:pt x="6125972" y="0"/>
                  </a:lnTo>
                  <a:lnTo>
                    <a:pt x="6125972" y="6350"/>
                  </a:lnTo>
                  <a:lnTo>
                    <a:pt x="6125972" y="0"/>
                  </a:lnTo>
                  <a:cubicBezTo>
                    <a:pt x="6223889" y="0"/>
                    <a:pt x="6303391" y="78994"/>
                    <a:pt x="6303391" y="176530"/>
                  </a:cubicBezTo>
                  <a:lnTo>
                    <a:pt x="6297041" y="176530"/>
                  </a:lnTo>
                  <a:lnTo>
                    <a:pt x="6303391" y="176530"/>
                  </a:lnTo>
                  <a:lnTo>
                    <a:pt x="6303391" y="1517396"/>
                  </a:lnTo>
                  <a:lnTo>
                    <a:pt x="6297041" y="1517396"/>
                  </a:lnTo>
                  <a:lnTo>
                    <a:pt x="6303391" y="1517396"/>
                  </a:lnTo>
                  <a:cubicBezTo>
                    <a:pt x="6303391" y="1614932"/>
                    <a:pt x="6223889" y="1693926"/>
                    <a:pt x="6125972" y="1693926"/>
                  </a:cubicBezTo>
                  <a:lnTo>
                    <a:pt x="6125972" y="1687576"/>
                  </a:lnTo>
                  <a:lnTo>
                    <a:pt x="6125972" y="1693926"/>
                  </a:lnTo>
                  <a:lnTo>
                    <a:pt x="177419" y="1693926"/>
                  </a:lnTo>
                  <a:lnTo>
                    <a:pt x="177419" y="1687576"/>
                  </a:lnTo>
                  <a:lnTo>
                    <a:pt x="177419" y="1693926"/>
                  </a:lnTo>
                  <a:cubicBezTo>
                    <a:pt x="79502" y="1693926"/>
                    <a:pt x="0" y="1614932"/>
                    <a:pt x="0" y="1517396"/>
                  </a:cubicBezTo>
                  <a:lnTo>
                    <a:pt x="0" y="176530"/>
                  </a:lnTo>
                  <a:lnTo>
                    <a:pt x="6350" y="176530"/>
                  </a:lnTo>
                  <a:lnTo>
                    <a:pt x="0" y="176530"/>
                  </a:lnTo>
                  <a:moveTo>
                    <a:pt x="12700" y="176530"/>
                  </a:moveTo>
                  <a:lnTo>
                    <a:pt x="12700" y="1517396"/>
                  </a:lnTo>
                  <a:lnTo>
                    <a:pt x="6350" y="1517396"/>
                  </a:lnTo>
                  <a:lnTo>
                    <a:pt x="12700" y="1517396"/>
                  </a:lnTo>
                  <a:cubicBezTo>
                    <a:pt x="12700" y="1607820"/>
                    <a:pt x="86360" y="1681226"/>
                    <a:pt x="177419" y="1681226"/>
                  </a:cubicBezTo>
                  <a:lnTo>
                    <a:pt x="6125972" y="1681226"/>
                  </a:lnTo>
                  <a:cubicBezTo>
                    <a:pt x="6217031" y="1681226"/>
                    <a:pt x="6290691" y="1607820"/>
                    <a:pt x="6290691" y="1517396"/>
                  </a:cubicBezTo>
                  <a:lnTo>
                    <a:pt x="6290691" y="176530"/>
                  </a:lnTo>
                  <a:cubicBezTo>
                    <a:pt x="6290691" y="86106"/>
                    <a:pt x="6217031" y="12700"/>
                    <a:pt x="6125972" y="12700"/>
                  </a:cubicBezTo>
                  <a:lnTo>
                    <a:pt x="177419" y="12700"/>
                  </a:lnTo>
                  <a:lnTo>
                    <a:pt x="177419" y="6350"/>
                  </a:lnTo>
                  <a:lnTo>
                    <a:pt x="177419" y="12700"/>
                  </a:lnTo>
                  <a:cubicBezTo>
                    <a:pt x="86360" y="12700"/>
                    <a:pt x="12700" y="86106"/>
                    <a:pt x="12700" y="176530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75274" y="4526309"/>
            <a:ext cx="425206" cy="425206"/>
            <a:chOff x="0" y="0"/>
            <a:chExt cx="566941" cy="56694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66928" cy="566928"/>
            </a:xfrm>
            <a:custGeom>
              <a:avLst/>
              <a:gdLst/>
              <a:ahLst/>
              <a:cxnLst/>
              <a:rect r="r" b="b" t="t" l="l"/>
              <a:pathLst>
                <a:path h="566928" w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A2B9F9"/>
            </a:solidFill>
          </p:spPr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1092251" y="4643285"/>
            <a:ext cx="191243" cy="191243"/>
          </a:xfrm>
          <a:custGeom>
            <a:avLst/>
            <a:gdLst/>
            <a:ahLst/>
            <a:cxnLst/>
            <a:rect r="r" b="b" t="t" l="l"/>
            <a:pathLst>
              <a:path h="191243" w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75274" y="5003302"/>
            <a:ext cx="2001288" cy="24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Real broadcast capability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75274" y="5295605"/>
            <a:ext cx="4415580" cy="18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06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Messages delivered to all participants within milliseconds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819302" y="5702056"/>
            <a:ext cx="4727524" cy="1270397"/>
            <a:chOff x="0" y="0"/>
            <a:chExt cx="6303366" cy="169386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6290691" cy="1681226"/>
            </a:xfrm>
            <a:custGeom>
              <a:avLst/>
              <a:gdLst/>
              <a:ahLst/>
              <a:cxnLst/>
              <a:rect r="r" b="b" t="t" l="l"/>
              <a:pathLst>
                <a:path h="1681226" w="6290691">
                  <a:moveTo>
                    <a:pt x="0" y="170180"/>
                  </a:moveTo>
                  <a:cubicBezTo>
                    <a:pt x="0" y="76200"/>
                    <a:pt x="76581" y="0"/>
                    <a:pt x="171069" y="0"/>
                  </a:cubicBezTo>
                  <a:lnTo>
                    <a:pt x="6119622" y="0"/>
                  </a:lnTo>
                  <a:cubicBezTo>
                    <a:pt x="6214110" y="0"/>
                    <a:pt x="6290691" y="76200"/>
                    <a:pt x="6290691" y="170180"/>
                  </a:cubicBezTo>
                  <a:lnTo>
                    <a:pt x="6290691" y="1511046"/>
                  </a:lnTo>
                  <a:cubicBezTo>
                    <a:pt x="6290691" y="1605026"/>
                    <a:pt x="6214110" y="1681226"/>
                    <a:pt x="6119622" y="1681226"/>
                  </a:cubicBezTo>
                  <a:lnTo>
                    <a:pt x="171069" y="1681226"/>
                  </a:lnTo>
                  <a:cubicBezTo>
                    <a:pt x="76581" y="1681226"/>
                    <a:pt x="0" y="1605026"/>
                    <a:pt x="0" y="1511046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03391" cy="1693926"/>
            </a:xfrm>
            <a:custGeom>
              <a:avLst/>
              <a:gdLst/>
              <a:ahLst/>
              <a:cxnLst/>
              <a:rect r="r" b="b" t="t" l="l"/>
              <a:pathLst>
                <a:path h="1693926" w="6303391">
                  <a:moveTo>
                    <a:pt x="0" y="176530"/>
                  </a:moveTo>
                  <a:cubicBezTo>
                    <a:pt x="0" y="78994"/>
                    <a:pt x="79502" y="0"/>
                    <a:pt x="177419" y="0"/>
                  </a:cubicBezTo>
                  <a:lnTo>
                    <a:pt x="6125972" y="0"/>
                  </a:lnTo>
                  <a:lnTo>
                    <a:pt x="6125972" y="6350"/>
                  </a:lnTo>
                  <a:lnTo>
                    <a:pt x="6125972" y="0"/>
                  </a:lnTo>
                  <a:cubicBezTo>
                    <a:pt x="6223889" y="0"/>
                    <a:pt x="6303391" y="78994"/>
                    <a:pt x="6303391" y="176530"/>
                  </a:cubicBezTo>
                  <a:lnTo>
                    <a:pt x="6297041" y="176530"/>
                  </a:lnTo>
                  <a:lnTo>
                    <a:pt x="6303391" y="176530"/>
                  </a:lnTo>
                  <a:lnTo>
                    <a:pt x="6303391" y="1517396"/>
                  </a:lnTo>
                  <a:lnTo>
                    <a:pt x="6297041" y="1517396"/>
                  </a:lnTo>
                  <a:lnTo>
                    <a:pt x="6303391" y="1517396"/>
                  </a:lnTo>
                  <a:cubicBezTo>
                    <a:pt x="6303391" y="1614932"/>
                    <a:pt x="6223889" y="1693926"/>
                    <a:pt x="6125972" y="1693926"/>
                  </a:cubicBezTo>
                  <a:lnTo>
                    <a:pt x="6125972" y="1687576"/>
                  </a:lnTo>
                  <a:lnTo>
                    <a:pt x="6125972" y="1693926"/>
                  </a:lnTo>
                  <a:lnTo>
                    <a:pt x="177419" y="1693926"/>
                  </a:lnTo>
                  <a:lnTo>
                    <a:pt x="177419" y="1687576"/>
                  </a:lnTo>
                  <a:lnTo>
                    <a:pt x="177419" y="1693926"/>
                  </a:lnTo>
                  <a:cubicBezTo>
                    <a:pt x="79502" y="1693926"/>
                    <a:pt x="0" y="1614932"/>
                    <a:pt x="0" y="1517396"/>
                  </a:cubicBezTo>
                  <a:lnTo>
                    <a:pt x="0" y="176530"/>
                  </a:lnTo>
                  <a:lnTo>
                    <a:pt x="6350" y="176530"/>
                  </a:lnTo>
                  <a:lnTo>
                    <a:pt x="0" y="176530"/>
                  </a:lnTo>
                  <a:moveTo>
                    <a:pt x="12700" y="176530"/>
                  </a:moveTo>
                  <a:lnTo>
                    <a:pt x="12700" y="1517396"/>
                  </a:lnTo>
                  <a:lnTo>
                    <a:pt x="6350" y="1517396"/>
                  </a:lnTo>
                  <a:lnTo>
                    <a:pt x="12700" y="1517396"/>
                  </a:lnTo>
                  <a:cubicBezTo>
                    <a:pt x="12700" y="1607820"/>
                    <a:pt x="86360" y="1681226"/>
                    <a:pt x="177419" y="1681226"/>
                  </a:cubicBezTo>
                  <a:lnTo>
                    <a:pt x="6125972" y="1681226"/>
                  </a:lnTo>
                  <a:cubicBezTo>
                    <a:pt x="6217031" y="1681226"/>
                    <a:pt x="6290691" y="1607820"/>
                    <a:pt x="6290691" y="1517396"/>
                  </a:cubicBezTo>
                  <a:lnTo>
                    <a:pt x="6290691" y="176530"/>
                  </a:lnTo>
                  <a:cubicBezTo>
                    <a:pt x="6290691" y="86106"/>
                    <a:pt x="6217031" y="12700"/>
                    <a:pt x="6125972" y="12700"/>
                  </a:cubicBezTo>
                  <a:lnTo>
                    <a:pt x="177419" y="12700"/>
                  </a:lnTo>
                  <a:lnTo>
                    <a:pt x="177419" y="6350"/>
                  </a:lnTo>
                  <a:lnTo>
                    <a:pt x="177419" y="12700"/>
                  </a:lnTo>
                  <a:cubicBezTo>
                    <a:pt x="86360" y="12700"/>
                    <a:pt x="12700" y="86106"/>
                    <a:pt x="12700" y="176530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75274" y="5858027"/>
            <a:ext cx="425206" cy="425206"/>
            <a:chOff x="0" y="0"/>
            <a:chExt cx="566941" cy="56694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66928" cy="566928"/>
            </a:xfrm>
            <a:custGeom>
              <a:avLst/>
              <a:gdLst/>
              <a:ahLst/>
              <a:cxnLst/>
              <a:rect r="r" b="b" t="t" l="l"/>
              <a:pathLst>
                <a:path h="566928" w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A2B9F9"/>
            </a:solidFill>
          </p:spPr>
        </p:sp>
      </p:grpSp>
      <p:sp>
        <p:nvSpPr>
          <p:cNvPr name="Freeform 33" id="33" descr="preencoded.png"/>
          <p:cNvSpPr/>
          <p:nvPr/>
        </p:nvSpPr>
        <p:spPr>
          <a:xfrm flipH="false" flipV="false" rot="0">
            <a:off x="1092251" y="5975004"/>
            <a:ext cx="191243" cy="191243"/>
          </a:xfrm>
          <a:custGeom>
            <a:avLst/>
            <a:gdLst/>
            <a:ahLst/>
            <a:cxnLst/>
            <a:rect r="r" b="b" t="t" l="l"/>
            <a:pathLst>
              <a:path h="191243" w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7142" r="0" b="-7142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975274" y="6335020"/>
            <a:ext cx="2102796" cy="24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Production-ready features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75274" y="6627314"/>
            <a:ext cx="4415580" cy="18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06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Authentication, persistence, security, and input validation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819302" y="7033765"/>
            <a:ext cx="4727524" cy="1270397"/>
            <a:chOff x="0" y="0"/>
            <a:chExt cx="6303366" cy="169386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350" y="6350"/>
              <a:ext cx="6290691" cy="1681226"/>
            </a:xfrm>
            <a:custGeom>
              <a:avLst/>
              <a:gdLst/>
              <a:ahLst/>
              <a:cxnLst/>
              <a:rect r="r" b="b" t="t" l="l"/>
              <a:pathLst>
                <a:path h="1681226" w="6290691">
                  <a:moveTo>
                    <a:pt x="0" y="170180"/>
                  </a:moveTo>
                  <a:cubicBezTo>
                    <a:pt x="0" y="76200"/>
                    <a:pt x="76581" y="0"/>
                    <a:pt x="171069" y="0"/>
                  </a:cubicBezTo>
                  <a:lnTo>
                    <a:pt x="6119622" y="0"/>
                  </a:lnTo>
                  <a:cubicBezTo>
                    <a:pt x="6214110" y="0"/>
                    <a:pt x="6290691" y="76200"/>
                    <a:pt x="6290691" y="170180"/>
                  </a:cubicBezTo>
                  <a:lnTo>
                    <a:pt x="6290691" y="1511046"/>
                  </a:lnTo>
                  <a:cubicBezTo>
                    <a:pt x="6290691" y="1605026"/>
                    <a:pt x="6214110" y="1681226"/>
                    <a:pt x="6119622" y="1681226"/>
                  </a:cubicBezTo>
                  <a:lnTo>
                    <a:pt x="171069" y="1681226"/>
                  </a:lnTo>
                  <a:cubicBezTo>
                    <a:pt x="76581" y="1681226"/>
                    <a:pt x="0" y="1605026"/>
                    <a:pt x="0" y="1511046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303391" cy="1693926"/>
            </a:xfrm>
            <a:custGeom>
              <a:avLst/>
              <a:gdLst/>
              <a:ahLst/>
              <a:cxnLst/>
              <a:rect r="r" b="b" t="t" l="l"/>
              <a:pathLst>
                <a:path h="1693926" w="6303391">
                  <a:moveTo>
                    <a:pt x="0" y="176530"/>
                  </a:moveTo>
                  <a:cubicBezTo>
                    <a:pt x="0" y="78994"/>
                    <a:pt x="79502" y="0"/>
                    <a:pt x="177419" y="0"/>
                  </a:cubicBezTo>
                  <a:lnTo>
                    <a:pt x="6125972" y="0"/>
                  </a:lnTo>
                  <a:lnTo>
                    <a:pt x="6125972" y="6350"/>
                  </a:lnTo>
                  <a:lnTo>
                    <a:pt x="6125972" y="0"/>
                  </a:lnTo>
                  <a:cubicBezTo>
                    <a:pt x="6223889" y="0"/>
                    <a:pt x="6303391" y="78994"/>
                    <a:pt x="6303391" y="176530"/>
                  </a:cubicBezTo>
                  <a:lnTo>
                    <a:pt x="6297041" y="176530"/>
                  </a:lnTo>
                  <a:lnTo>
                    <a:pt x="6303391" y="176530"/>
                  </a:lnTo>
                  <a:lnTo>
                    <a:pt x="6303391" y="1517396"/>
                  </a:lnTo>
                  <a:lnTo>
                    <a:pt x="6297041" y="1517396"/>
                  </a:lnTo>
                  <a:lnTo>
                    <a:pt x="6303391" y="1517396"/>
                  </a:lnTo>
                  <a:cubicBezTo>
                    <a:pt x="6303391" y="1614932"/>
                    <a:pt x="6223889" y="1693926"/>
                    <a:pt x="6125972" y="1693926"/>
                  </a:cubicBezTo>
                  <a:lnTo>
                    <a:pt x="6125972" y="1687576"/>
                  </a:lnTo>
                  <a:lnTo>
                    <a:pt x="6125972" y="1693926"/>
                  </a:lnTo>
                  <a:lnTo>
                    <a:pt x="177419" y="1693926"/>
                  </a:lnTo>
                  <a:lnTo>
                    <a:pt x="177419" y="1687576"/>
                  </a:lnTo>
                  <a:lnTo>
                    <a:pt x="177419" y="1693926"/>
                  </a:lnTo>
                  <a:cubicBezTo>
                    <a:pt x="79502" y="1693926"/>
                    <a:pt x="0" y="1614932"/>
                    <a:pt x="0" y="1517396"/>
                  </a:cubicBezTo>
                  <a:lnTo>
                    <a:pt x="0" y="176530"/>
                  </a:lnTo>
                  <a:lnTo>
                    <a:pt x="6350" y="176530"/>
                  </a:lnTo>
                  <a:lnTo>
                    <a:pt x="0" y="176530"/>
                  </a:lnTo>
                  <a:moveTo>
                    <a:pt x="12700" y="176530"/>
                  </a:moveTo>
                  <a:lnTo>
                    <a:pt x="12700" y="1517396"/>
                  </a:lnTo>
                  <a:lnTo>
                    <a:pt x="6350" y="1517396"/>
                  </a:lnTo>
                  <a:lnTo>
                    <a:pt x="12700" y="1517396"/>
                  </a:lnTo>
                  <a:cubicBezTo>
                    <a:pt x="12700" y="1607820"/>
                    <a:pt x="86360" y="1681226"/>
                    <a:pt x="177419" y="1681226"/>
                  </a:cubicBezTo>
                  <a:lnTo>
                    <a:pt x="6125972" y="1681226"/>
                  </a:lnTo>
                  <a:cubicBezTo>
                    <a:pt x="6217031" y="1681226"/>
                    <a:pt x="6290691" y="1607820"/>
                    <a:pt x="6290691" y="1517396"/>
                  </a:cubicBezTo>
                  <a:lnTo>
                    <a:pt x="6290691" y="176530"/>
                  </a:lnTo>
                  <a:cubicBezTo>
                    <a:pt x="6290691" y="86106"/>
                    <a:pt x="6217031" y="12700"/>
                    <a:pt x="6125972" y="12700"/>
                  </a:cubicBezTo>
                  <a:lnTo>
                    <a:pt x="177419" y="12700"/>
                  </a:lnTo>
                  <a:lnTo>
                    <a:pt x="177419" y="6350"/>
                  </a:lnTo>
                  <a:lnTo>
                    <a:pt x="177419" y="12700"/>
                  </a:lnTo>
                  <a:cubicBezTo>
                    <a:pt x="86360" y="12700"/>
                    <a:pt x="12700" y="86106"/>
                    <a:pt x="12700" y="176530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975274" y="7189737"/>
            <a:ext cx="425206" cy="425206"/>
            <a:chOff x="0" y="0"/>
            <a:chExt cx="566941" cy="56694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66928" cy="566928"/>
            </a:xfrm>
            <a:custGeom>
              <a:avLst/>
              <a:gdLst/>
              <a:ahLst/>
              <a:cxnLst/>
              <a:rect r="r" b="b" t="t" l="l"/>
              <a:pathLst>
                <a:path h="566928" w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A2B9F9"/>
            </a:solidFill>
          </p:spPr>
        </p:sp>
      </p:grpSp>
      <p:sp>
        <p:nvSpPr>
          <p:cNvPr name="Freeform 41" id="41" descr="preencoded.png"/>
          <p:cNvSpPr/>
          <p:nvPr/>
        </p:nvSpPr>
        <p:spPr>
          <a:xfrm flipH="false" flipV="false" rot="0">
            <a:off x="1092251" y="7306713"/>
            <a:ext cx="191243" cy="191243"/>
          </a:xfrm>
          <a:custGeom>
            <a:avLst/>
            <a:gdLst/>
            <a:ahLst/>
            <a:cxnLst/>
            <a:rect r="r" b="b" t="t" l="l"/>
            <a:pathLst>
              <a:path h="191243" w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380" t="0" r="-238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975274" y="7666730"/>
            <a:ext cx="1872253" cy="24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Minimal client overhead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75274" y="7959033"/>
            <a:ext cx="4415580" cy="18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06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Lightweight terminal interface for testing and validation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897461" y="2499274"/>
            <a:ext cx="2126456" cy="29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true">
                <a:solidFill>
                  <a:srgbClr val="FF8C00"/>
                </a:solidFill>
                <a:latin typeface="Arimo Bold"/>
                <a:ea typeface="Arimo Bold"/>
                <a:cs typeface="Arimo Bold"/>
                <a:sym typeface="Arimo Bold"/>
              </a:rPr>
              <a:t>Future Roadmap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5887936" y="2863748"/>
            <a:ext cx="4737049" cy="973036"/>
            <a:chOff x="0" y="0"/>
            <a:chExt cx="6316066" cy="129738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12700" y="12700"/>
              <a:ext cx="6290691" cy="1271905"/>
            </a:xfrm>
            <a:custGeom>
              <a:avLst/>
              <a:gdLst/>
              <a:ahLst/>
              <a:cxnLst/>
              <a:rect r="r" b="b" t="t" l="l"/>
              <a:pathLst>
                <a:path h="1271905" w="6290691">
                  <a:moveTo>
                    <a:pt x="0" y="170053"/>
                  </a:moveTo>
                  <a:cubicBezTo>
                    <a:pt x="0" y="76200"/>
                    <a:pt x="77343" y="0"/>
                    <a:pt x="172847" y="0"/>
                  </a:cubicBezTo>
                  <a:lnTo>
                    <a:pt x="6117844" y="0"/>
                  </a:lnTo>
                  <a:cubicBezTo>
                    <a:pt x="6213348" y="0"/>
                    <a:pt x="6290691" y="76200"/>
                    <a:pt x="6290691" y="170053"/>
                  </a:cubicBezTo>
                  <a:lnTo>
                    <a:pt x="6290691" y="1101852"/>
                  </a:lnTo>
                  <a:cubicBezTo>
                    <a:pt x="6290691" y="1195832"/>
                    <a:pt x="6213348" y="1271905"/>
                    <a:pt x="6117844" y="1271905"/>
                  </a:cubicBezTo>
                  <a:lnTo>
                    <a:pt x="172847" y="1271905"/>
                  </a:lnTo>
                  <a:cubicBezTo>
                    <a:pt x="77343" y="1272032"/>
                    <a:pt x="0" y="1195832"/>
                    <a:pt x="0" y="1101852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316091" cy="1297305"/>
            </a:xfrm>
            <a:custGeom>
              <a:avLst/>
              <a:gdLst/>
              <a:ahLst/>
              <a:cxnLst/>
              <a:rect r="r" b="b" t="t" l="l"/>
              <a:pathLst>
                <a:path h="1297305" w="6316091">
                  <a:moveTo>
                    <a:pt x="0" y="182753"/>
                  </a:moveTo>
                  <a:cubicBezTo>
                    <a:pt x="0" y="81661"/>
                    <a:pt x="83185" y="0"/>
                    <a:pt x="185547" y="0"/>
                  </a:cubicBezTo>
                  <a:lnTo>
                    <a:pt x="6130544" y="0"/>
                  </a:lnTo>
                  <a:lnTo>
                    <a:pt x="6130544" y="12700"/>
                  </a:lnTo>
                  <a:lnTo>
                    <a:pt x="6130544" y="0"/>
                  </a:lnTo>
                  <a:cubicBezTo>
                    <a:pt x="6232779" y="0"/>
                    <a:pt x="6316091" y="81661"/>
                    <a:pt x="6316091" y="182753"/>
                  </a:cubicBezTo>
                  <a:lnTo>
                    <a:pt x="6303391" y="182753"/>
                  </a:lnTo>
                  <a:lnTo>
                    <a:pt x="6316091" y="182753"/>
                  </a:lnTo>
                  <a:lnTo>
                    <a:pt x="6316091" y="1114552"/>
                  </a:lnTo>
                  <a:lnTo>
                    <a:pt x="6303391" y="1114552"/>
                  </a:lnTo>
                  <a:lnTo>
                    <a:pt x="6316091" y="1114552"/>
                  </a:lnTo>
                  <a:cubicBezTo>
                    <a:pt x="6316091" y="1215644"/>
                    <a:pt x="6232906" y="1297305"/>
                    <a:pt x="6130544" y="1297305"/>
                  </a:cubicBezTo>
                  <a:lnTo>
                    <a:pt x="6130544" y="1284605"/>
                  </a:lnTo>
                  <a:lnTo>
                    <a:pt x="6130544" y="1297305"/>
                  </a:lnTo>
                  <a:lnTo>
                    <a:pt x="185547" y="1297305"/>
                  </a:lnTo>
                  <a:lnTo>
                    <a:pt x="185547" y="1284605"/>
                  </a:lnTo>
                  <a:lnTo>
                    <a:pt x="185547" y="1297305"/>
                  </a:lnTo>
                  <a:cubicBezTo>
                    <a:pt x="83185" y="1297432"/>
                    <a:pt x="0" y="1215771"/>
                    <a:pt x="0" y="1114552"/>
                  </a:cubicBezTo>
                  <a:lnTo>
                    <a:pt x="0" y="182753"/>
                  </a:lnTo>
                  <a:lnTo>
                    <a:pt x="12700" y="182753"/>
                  </a:lnTo>
                  <a:lnTo>
                    <a:pt x="0" y="182753"/>
                  </a:lnTo>
                  <a:moveTo>
                    <a:pt x="25400" y="182753"/>
                  </a:moveTo>
                  <a:lnTo>
                    <a:pt x="25400" y="1114552"/>
                  </a:lnTo>
                  <a:lnTo>
                    <a:pt x="12700" y="1114552"/>
                  </a:lnTo>
                  <a:lnTo>
                    <a:pt x="25400" y="1114552"/>
                  </a:lnTo>
                  <a:cubicBezTo>
                    <a:pt x="25400" y="1201293"/>
                    <a:pt x="96901" y="1271905"/>
                    <a:pt x="185547" y="1271905"/>
                  </a:cubicBezTo>
                  <a:lnTo>
                    <a:pt x="6130544" y="1271905"/>
                  </a:lnTo>
                  <a:cubicBezTo>
                    <a:pt x="6219190" y="1271905"/>
                    <a:pt x="6290691" y="1201293"/>
                    <a:pt x="6290691" y="1114552"/>
                  </a:cubicBezTo>
                  <a:lnTo>
                    <a:pt x="6290691" y="182753"/>
                  </a:lnTo>
                  <a:cubicBezTo>
                    <a:pt x="6290691" y="96012"/>
                    <a:pt x="6219190" y="25400"/>
                    <a:pt x="6130544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6901" y="25400"/>
                    <a:pt x="25400" y="96012"/>
                    <a:pt x="25400" y="18275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5916511" y="2892323"/>
            <a:ext cx="567033" cy="915886"/>
            <a:chOff x="0" y="0"/>
            <a:chExt cx="756044" cy="1221181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756158" cy="1221232"/>
            </a:xfrm>
            <a:custGeom>
              <a:avLst/>
              <a:gdLst/>
              <a:ahLst/>
              <a:cxnLst/>
              <a:rect r="r" b="b" t="t" l="l"/>
              <a:pathLst>
                <a:path h="1221232" w="756158">
                  <a:moveTo>
                    <a:pt x="0" y="139700"/>
                  </a:moveTo>
                  <a:cubicBezTo>
                    <a:pt x="0" y="62484"/>
                    <a:pt x="62484" y="0"/>
                    <a:pt x="139700" y="0"/>
                  </a:cubicBezTo>
                  <a:lnTo>
                    <a:pt x="616458" y="0"/>
                  </a:lnTo>
                  <a:cubicBezTo>
                    <a:pt x="693547" y="0"/>
                    <a:pt x="756158" y="62484"/>
                    <a:pt x="756158" y="139700"/>
                  </a:cubicBezTo>
                  <a:lnTo>
                    <a:pt x="756158" y="1081532"/>
                  </a:lnTo>
                  <a:cubicBezTo>
                    <a:pt x="756158" y="1158621"/>
                    <a:pt x="693674" y="1221232"/>
                    <a:pt x="616458" y="1221232"/>
                  </a:cubicBezTo>
                  <a:lnTo>
                    <a:pt x="139700" y="1221232"/>
                  </a:lnTo>
                  <a:cubicBezTo>
                    <a:pt x="62611" y="1221232"/>
                    <a:pt x="0" y="1158748"/>
                    <a:pt x="0" y="1081532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</p:grpSp>
      <p:sp>
        <p:nvSpPr>
          <p:cNvPr name="Freeform 50" id="50" descr="preencoded.png"/>
          <p:cNvSpPr/>
          <p:nvPr/>
        </p:nvSpPr>
        <p:spPr>
          <a:xfrm flipH="false" flipV="false" rot="0">
            <a:off x="6089009" y="3244005"/>
            <a:ext cx="212522" cy="212522"/>
          </a:xfrm>
          <a:custGeom>
            <a:avLst/>
            <a:gdLst/>
            <a:ahLst/>
            <a:cxnLst/>
            <a:rect r="r" b="b" t="t" l="l"/>
            <a:pathLst>
              <a:path h="212522" w="212522">
                <a:moveTo>
                  <a:pt x="0" y="0"/>
                </a:moveTo>
                <a:lnTo>
                  <a:pt x="212521" y="0"/>
                </a:lnTo>
                <a:lnTo>
                  <a:pt x="212521" y="212522"/>
                </a:lnTo>
                <a:lnTo>
                  <a:pt x="0" y="2125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6554391" y="3014958"/>
            <a:ext cx="1771945" cy="24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Message History API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554391" y="3307261"/>
            <a:ext cx="3900335" cy="359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062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Retrieve past conversations with pagination and search functionality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5887936" y="3888581"/>
            <a:ext cx="4737049" cy="973036"/>
            <a:chOff x="0" y="0"/>
            <a:chExt cx="6316066" cy="1297381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12700" y="12700"/>
              <a:ext cx="6290691" cy="1271905"/>
            </a:xfrm>
            <a:custGeom>
              <a:avLst/>
              <a:gdLst/>
              <a:ahLst/>
              <a:cxnLst/>
              <a:rect r="r" b="b" t="t" l="l"/>
              <a:pathLst>
                <a:path h="1271905" w="6290691">
                  <a:moveTo>
                    <a:pt x="0" y="170053"/>
                  </a:moveTo>
                  <a:cubicBezTo>
                    <a:pt x="0" y="76200"/>
                    <a:pt x="77343" y="0"/>
                    <a:pt x="172847" y="0"/>
                  </a:cubicBezTo>
                  <a:lnTo>
                    <a:pt x="6117844" y="0"/>
                  </a:lnTo>
                  <a:cubicBezTo>
                    <a:pt x="6213348" y="0"/>
                    <a:pt x="6290691" y="76200"/>
                    <a:pt x="6290691" y="170053"/>
                  </a:cubicBezTo>
                  <a:lnTo>
                    <a:pt x="6290691" y="1101852"/>
                  </a:lnTo>
                  <a:cubicBezTo>
                    <a:pt x="6290691" y="1195832"/>
                    <a:pt x="6213348" y="1271905"/>
                    <a:pt x="6117844" y="1271905"/>
                  </a:cubicBezTo>
                  <a:lnTo>
                    <a:pt x="172847" y="1271905"/>
                  </a:lnTo>
                  <a:cubicBezTo>
                    <a:pt x="77343" y="1272032"/>
                    <a:pt x="0" y="1195832"/>
                    <a:pt x="0" y="1101852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316091" cy="1297305"/>
            </a:xfrm>
            <a:custGeom>
              <a:avLst/>
              <a:gdLst/>
              <a:ahLst/>
              <a:cxnLst/>
              <a:rect r="r" b="b" t="t" l="l"/>
              <a:pathLst>
                <a:path h="1297305" w="6316091">
                  <a:moveTo>
                    <a:pt x="0" y="182753"/>
                  </a:moveTo>
                  <a:cubicBezTo>
                    <a:pt x="0" y="81661"/>
                    <a:pt x="83185" y="0"/>
                    <a:pt x="185547" y="0"/>
                  </a:cubicBezTo>
                  <a:lnTo>
                    <a:pt x="6130544" y="0"/>
                  </a:lnTo>
                  <a:lnTo>
                    <a:pt x="6130544" y="12700"/>
                  </a:lnTo>
                  <a:lnTo>
                    <a:pt x="6130544" y="0"/>
                  </a:lnTo>
                  <a:cubicBezTo>
                    <a:pt x="6232779" y="0"/>
                    <a:pt x="6316091" y="81661"/>
                    <a:pt x="6316091" y="182753"/>
                  </a:cubicBezTo>
                  <a:lnTo>
                    <a:pt x="6303391" y="182753"/>
                  </a:lnTo>
                  <a:lnTo>
                    <a:pt x="6316091" y="182753"/>
                  </a:lnTo>
                  <a:lnTo>
                    <a:pt x="6316091" y="1114552"/>
                  </a:lnTo>
                  <a:lnTo>
                    <a:pt x="6303391" y="1114552"/>
                  </a:lnTo>
                  <a:lnTo>
                    <a:pt x="6316091" y="1114552"/>
                  </a:lnTo>
                  <a:cubicBezTo>
                    <a:pt x="6316091" y="1215644"/>
                    <a:pt x="6232906" y="1297305"/>
                    <a:pt x="6130544" y="1297305"/>
                  </a:cubicBezTo>
                  <a:lnTo>
                    <a:pt x="6130544" y="1284605"/>
                  </a:lnTo>
                  <a:lnTo>
                    <a:pt x="6130544" y="1297305"/>
                  </a:lnTo>
                  <a:lnTo>
                    <a:pt x="185547" y="1297305"/>
                  </a:lnTo>
                  <a:lnTo>
                    <a:pt x="185547" y="1284605"/>
                  </a:lnTo>
                  <a:lnTo>
                    <a:pt x="185547" y="1297305"/>
                  </a:lnTo>
                  <a:cubicBezTo>
                    <a:pt x="83185" y="1297432"/>
                    <a:pt x="0" y="1215771"/>
                    <a:pt x="0" y="1114552"/>
                  </a:cubicBezTo>
                  <a:lnTo>
                    <a:pt x="0" y="182753"/>
                  </a:lnTo>
                  <a:lnTo>
                    <a:pt x="12700" y="182753"/>
                  </a:lnTo>
                  <a:lnTo>
                    <a:pt x="0" y="182753"/>
                  </a:lnTo>
                  <a:moveTo>
                    <a:pt x="25400" y="182753"/>
                  </a:moveTo>
                  <a:lnTo>
                    <a:pt x="25400" y="1114552"/>
                  </a:lnTo>
                  <a:lnTo>
                    <a:pt x="12700" y="1114552"/>
                  </a:lnTo>
                  <a:lnTo>
                    <a:pt x="25400" y="1114552"/>
                  </a:lnTo>
                  <a:cubicBezTo>
                    <a:pt x="25400" y="1201293"/>
                    <a:pt x="96901" y="1271905"/>
                    <a:pt x="185547" y="1271905"/>
                  </a:cubicBezTo>
                  <a:lnTo>
                    <a:pt x="6130544" y="1271905"/>
                  </a:lnTo>
                  <a:cubicBezTo>
                    <a:pt x="6219190" y="1271905"/>
                    <a:pt x="6290691" y="1201293"/>
                    <a:pt x="6290691" y="1114552"/>
                  </a:cubicBezTo>
                  <a:lnTo>
                    <a:pt x="6290691" y="182753"/>
                  </a:lnTo>
                  <a:cubicBezTo>
                    <a:pt x="6290691" y="96012"/>
                    <a:pt x="6219190" y="25400"/>
                    <a:pt x="6130544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6901" y="25400"/>
                    <a:pt x="25400" y="96012"/>
                    <a:pt x="25400" y="18275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5916511" y="3917156"/>
            <a:ext cx="567033" cy="915886"/>
            <a:chOff x="0" y="0"/>
            <a:chExt cx="756044" cy="1221181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756158" cy="1221232"/>
            </a:xfrm>
            <a:custGeom>
              <a:avLst/>
              <a:gdLst/>
              <a:ahLst/>
              <a:cxnLst/>
              <a:rect r="r" b="b" t="t" l="l"/>
              <a:pathLst>
                <a:path h="1221232" w="756158">
                  <a:moveTo>
                    <a:pt x="0" y="139700"/>
                  </a:moveTo>
                  <a:cubicBezTo>
                    <a:pt x="0" y="62484"/>
                    <a:pt x="62484" y="0"/>
                    <a:pt x="139700" y="0"/>
                  </a:cubicBezTo>
                  <a:lnTo>
                    <a:pt x="616458" y="0"/>
                  </a:lnTo>
                  <a:cubicBezTo>
                    <a:pt x="693547" y="0"/>
                    <a:pt x="756158" y="62484"/>
                    <a:pt x="756158" y="139700"/>
                  </a:cubicBezTo>
                  <a:lnTo>
                    <a:pt x="756158" y="1081532"/>
                  </a:lnTo>
                  <a:cubicBezTo>
                    <a:pt x="756158" y="1158621"/>
                    <a:pt x="693674" y="1221232"/>
                    <a:pt x="616458" y="1221232"/>
                  </a:cubicBezTo>
                  <a:lnTo>
                    <a:pt x="139700" y="1221232"/>
                  </a:lnTo>
                  <a:cubicBezTo>
                    <a:pt x="62611" y="1221232"/>
                    <a:pt x="0" y="1158748"/>
                    <a:pt x="0" y="1081532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</p:grpSp>
      <p:sp>
        <p:nvSpPr>
          <p:cNvPr name="Freeform 58" id="58" descr="preencoded.png"/>
          <p:cNvSpPr/>
          <p:nvPr/>
        </p:nvSpPr>
        <p:spPr>
          <a:xfrm flipH="false" flipV="false" rot="0">
            <a:off x="6089009" y="4268838"/>
            <a:ext cx="212522" cy="212522"/>
          </a:xfrm>
          <a:custGeom>
            <a:avLst/>
            <a:gdLst/>
            <a:ahLst/>
            <a:cxnLst/>
            <a:rect r="r" b="b" t="t" l="l"/>
            <a:pathLst>
              <a:path h="212522" w="212522">
                <a:moveTo>
                  <a:pt x="0" y="0"/>
                </a:moveTo>
                <a:lnTo>
                  <a:pt x="212521" y="0"/>
                </a:lnTo>
                <a:lnTo>
                  <a:pt x="212521" y="212522"/>
                </a:lnTo>
                <a:lnTo>
                  <a:pt x="0" y="21252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6521" t="0" r="-6525" b="0"/>
            </a:stretch>
          </a:blipFill>
        </p:spPr>
      </p:sp>
      <p:sp>
        <p:nvSpPr>
          <p:cNvPr name="TextBox 59" id="59"/>
          <p:cNvSpPr txBox="true"/>
          <p:nvPr/>
        </p:nvSpPr>
        <p:spPr>
          <a:xfrm rot="0">
            <a:off x="6554391" y="4039791"/>
            <a:ext cx="1833115" cy="24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User Presence Tracking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6554391" y="4332084"/>
            <a:ext cx="3900335" cy="359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062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Show online/offline status and last seen timestamps for contact list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5887936" y="4913414"/>
            <a:ext cx="4737049" cy="973036"/>
            <a:chOff x="0" y="0"/>
            <a:chExt cx="6316066" cy="1297381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12700" y="12700"/>
              <a:ext cx="6290691" cy="1271905"/>
            </a:xfrm>
            <a:custGeom>
              <a:avLst/>
              <a:gdLst/>
              <a:ahLst/>
              <a:cxnLst/>
              <a:rect r="r" b="b" t="t" l="l"/>
              <a:pathLst>
                <a:path h="1271905" w="6290691">
                  <a:moveTo>
                    <a:pt x="0" y="170053"/>
                  </a:moveTo>
                  <a:cubicBezTo>
                    <a:pt x="0" y="76200"/>
                    <a:pt x="77343" y="0"/>
                    <a:pt x="172847" y="0"/>
                  </a:cubicBezTo>
                  <a:lnTo>
                    <a:pt x="6117844" y="0"/>
                  </a:lnTo>
                  <a:cubicBezTo>
                    <a:pt x="6213348" y="0"/>
                    <a:pt x="6290691" y="76200"/>
                    <a:pt x="6290691" y="170053"/>
                  </a:cubicBezTo>
                  <a:lnTo>
                    <a:pt x="6290691" y="1101852"/>
                  </a:lnTo>
                  <a:cubicBezTo>
                    <a:pt x="6290691" y="1195832"/>
                    <a:pt x="6213348" y="1271905"/>
                    <a:pt x="6117844" y="1271905"/>
                  </a:cubicBezTo>
                  <a:lnTo>
                    <a:pt x="172847" y="1271905"/>
                  </a:lnTo>
                  <a:cubicBezTo>
                    <a:pt x="77343" y="1272032"/>
                    <a:pt x="0" y="1195832"/>
                    <a:pt x="0" y="1101852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6316091" cy="1297305"/>
            </a:xfrm>
            <a:custGeom>
              <a:avLst/>
              <a:gdLst/>
              <a:ahLst/>
              <a:cxnLst/>
              <a:rect r="r" b="b" t="t" l="l"/>
              <a:pathLst>
                <a:path h="1297305" w="6316091">
                  <a:moveTo>
                    <a:pt x="0" y="182753"/>
                  </a:moveTo>
                  <a:cubicBezTo>
                    <a:pt x="0" y="81661"/>
                    <a:pt x="83185" y="0"/>
                    <a:pt x="185547" y="0"/>
                  </a:cubicBezTo>
                  <a:lnTo>
                    <a:pt x="6130544" y="0"/>
                  </a:lnTo>
                  <a:lnTo>
                    <a:pt x="6130544" y="12700"/>
                  </a:lnTo>
                  <a:lnTo>
                    <a:pt x="6130544" y="0"/>
                  </a:lnTo>
                  <a:cubicBezTo>
                    <a:pt x="6232779" y="0"/>
                    <a:pt x="6316091" y="81661"/>
                    <a:pt x="6316091" y="182753"/>
                  </a:cubicBezTo>
                  <a:lnTo>
                    <a:pt x="6303391" y="182753"/>
                  </a:lnTo>
                  <a:lnTo>
                    <a:pt x="6316091" y="182753"/>
                  </a:lnTo>
                  <a:lnTo>
                    <a:pt x="6316091" y="1114552"/>
                  </a:lnTo>
                  <a:lnTo>
                    <a:pt x="6303391" y="1114552"/>
                  </a:lnTo>
                  <a:lnTo>
                    <a:pt x="6316091" y="1114552"/>
                  </a:lnTo>
                  <a:cubicBezTo>
                    <a:pt x="6316091" y="1215644"/>
                    <a:pt x="6232906" y="1297305"/>
                    <a:pt x="6130544" y="1297305"/>
                  </a:cubicBezTo>
                  <a:lnTo>
                    <a:pt x="6130544" y="1284605"/>
                  </a:lnTo>
                  <a:lnTo>
                    <a:pt x="6130544" y="1297305"/>
                  </a:lnTo>
                  <a:lnTo>
                    <a:pt x="185547" y="1297305"/>
                  </a:lnTo>
                  <a:lnTo>
                    <a:pt x="185547" y="1284605"/>
                  </a:lnTo>
                  <a:lnTo>
                    <a:pt x="185547" y="1297305"/>
                  </a:lnTo>
                  <a:cubicBezTo>
                    <a:pt x="83185" y="1297432"/>
                    <a:pt x="0" y="1215771"/>
                    <a:pt x="0" y="1114552"/>
                  </a:cubicBezTo>
                  <a:lnTo>
                    <a:pt x="0" y="182753"/>
                  </a:lnTo>
                  <a:lnTo>
                    <a:pt x="12700" y="182753"/>
                  </a:lnTo>
                  <a:lnTo>
                    <a:pt x="0" y="182753"/>
                  </a:lnTo>
                  <a:moveTo>
                    <a:pt x="25400" y="182753"/>
                  </a:moveTo>
                  <a:lnTo>
                    <a:pt x="25400" y="1114552"/>
                  </a:lnTo>
                  <a:lnTo>
                    <a:pt x="12700" y="1114552"/>
                  </a:lnTo>
                  <a:lnTo>
                    <a:pt x="25400" y="1114552"/>
                  </a:lnTo>
                  <a:cubicBezTo>
                    <a:pt x="25400" y="1201293"/>
                    <a:pt x="96901" y="1271905"/>
                    <a:pt x="185547" y="1271905"/>
                  </a:cubicBezTo>
                  <a:lnTo>
                    <a:pt x="6130544" y="1271905"/>
                  </a:lnTo>
                  <a:cubicBezTo>
                    <a:pt x="6219190" y="1271905"/>
                    <a:pt x="6290691" y="1201293"/>
                    <a:pt x="6290691" y="1114552"/>
                  </a:cubicBezTo>
                  <a:lnTo>
                    <a:pt x="6290691" y="182753"/>
                  </a:lnTo>
                  <a:cubicBezTo>
                    <a:pt x="6290691" y="96012"/>
                    <a:pt x="6219190" y="25400"/>
                    <a:pt x="6130544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6901" y="25400"/>
                    <a:pt x="25400" y="96012"/>
                    <a:pt x="25400" y="18275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5916511" y="4941989"/>
            <a:ext cx="567033" cy="915886"/>
            <a:chOff x="0" y="0"/>
            <a:chExt cx="756044" cy="1221181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756158" cy="1221232"/>
            </a:xfrm>
            <a:custGeom>
              <a:avLst/>
              <a:gdLst/>
              <a:ahLst/>
              <a:cxnLst/>
              <a:rect r="r" b="b" t="t" l="l"/>
              <a:pathLst>
                <a:path h="1221232" w="756158">
                  <a:moveTo>
                    <a:pt x="0" y="139700"/>
                  </a:moveTo>
                  <a:cubicBezTo>
                    <a:pt x="0" y="62484"/>
                    <a:pt x="62484" y="0"/>
                    <a:pt x="139700" y="0"/>
                  </a:cubicBezTo>
                  <a:lnTo>
                    <a:pt x="616458" y="0"/>
                  </a:lnTo>
                  <a:cubicBezTo>
                    <a:pt x="693547" y="0"/>
                    <a:pt x="756158" y="62484"/>
                    <a:pt x="756158" y="139700"/>
                  </a:cubicBezTo>
                  <a:lnTo>
                    <a:pt x="756158" y="1081532"/>
                  </a:lnTo>
                  <a:cubicBezTo>
                    <a:pt x="756158" y="1158621"/>
                    <a:pt x="693674" y="1221232"/>
                    <a:pt x="616458" y="1221232"/>
                  </a:cubicBezTo>
                  <a:lnTo>
                    <a:pt x="139700" y="1221232"/>
                  </a:lnTo>
                  <a:cubicBezTo>
                    <a:pt x="62611" y="1221232"/>
                    <a:pt x="0" y="1158748"/>
                    <a:pt x="0" y="1081532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</p:grpSp>
      <p:sp>
        <p:nvSpPr>
          <p:cNvPr name="Freeform 66" id="66" descr="preencoded.png"/>
          <p:cNvSpPr/>
          <p:nvPr/>
        </p:nvSpPr>
        <p:spPr>
          <a:xfrm flipH="false" flipV="false" rot="0">
            <a:off x="6089009" y="5293671"/>
            <a:ext cx="212522" cy="212522"/>
          </a:xfrm>
          <a:custGeom>
            <a:avLst/>
            <a:gdLst/>
            <a:ahLst/>
            <a:cxnLst/>
            <a:rect r="r" b="b" t="t" l="l"/>
            <a:pathLst>
              <a:path h="212522" w="212522">
                <a:moveTo>
                  <a:pt x="0" y="0"/>
                </a:moveTo>
                <a:lnTo>
                  <a:pt x="212521" y="0"/>
                </a:lnTo>
                <a:lnTo>
                  <a:pt x="212521" y="212522"/>
                </a:lnTo>
                <a:lnTo>
                  <a:pt x="0" y="21252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-8694" r="0" b="-8699"/>
            </a:stretch>
          </a:blipFill>
        </p:spPr>
      </p:sp>
      <p:sp>
        <p:nvSpPr>
          <p:cNvPr name="TextBox 67" id="67"/>
          <p:cNvSpPr txBox="true"/>
          <p:nvPr/>
        </p:nvSpPr>
        <p:spPr>
          <a:xfrm rot="0">
            <a:off x="6554391" y="5064623"/>
            <a:ext cx="1771945" cy="24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Private Messaging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554391" y="5356917"/>
            <a:ext cx="3900335" cy="359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062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One-to-one encrypted conversations outside public chat rooms</a:t>
            </a:r>
          </a:p>
        </p:txBody>
      </p:sp>
      <p:grpSp>
        <p:nvGrpSpPr>
          <p:cNvPr name="Group 69" id="69"/>
          <p:cNvGrpSpPr/>
          <p:nvPr/>
        </p:nvGrpSpPr>
        <p:grpSpPr>
          <a:xfrm rot="0">
            <a:off x="5887936" y="5938247"/>
            <a:ext cx="4737049" cy="973036"/>
            <a:chOff x="0" y="0"/>
            <a:chExt cx="6316066" cy="1297381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12700" y="12700"/>
              <a:ext cx="6290691" cy="1271905"/>
            </a:xfrm>
            <a:custGeom>
              <a:avLst/>
              <a:gdLst/>
              <a:ahLst/>
              <a:cxnLst/>
              <a:rect r="r" b="b" t="t" l="l"/>
              <a:pathLst>
                <a:path h="1271905" w="6290691">
                  <a:moveTo>
                    <a:pt x="0" y="170053"/>
                  </a:moveTo>
                  <a:cubicBezTo>
                    <a:pt x="0" y="76200"/>
                    <a:pt x="77343" y="0"/>
                    <a:pt x="172847" y="0"/>
                  </a:cubicBezTo>
                  <a:lnTo>
                    <a:pt x="6117844" y="0"/>
                  </a:lnTo>
                  <a:cubicBezTo>
                    <a:pt x="6213348" y="0"/>
                    <a:pt x="6290691" y="76200"/>
                    <a:pt x="6290691" y="170053"/>
                  </a:cubicBezTo>
                  <a:lnTo>
                    <a:pt x="6290691" y="1101852"/>
                  </a:lnTo>
                  <a:cubicBezTo>
                    <a:pt x="6290691" y="1195832"/>
                    <a:pt x="6213348" y="1271905"/>
                    <a:pt x="6117844" y="1271905"/>
                  </a:cubicBezTo>
                  <a:lnTo>
                    <a:pt x="172847" y="1271905"/>
                  </a:lnTo>
                  <a:cubicBezTo>
                    <a:pt x="77343" y="1272032"/>
                    <a:pt x="0" y="1195832"/>
                    <a:pt x="0" y="1101852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6316091" cy="1297305"/>
            </a:xfrm>
            <a:custGeom>
              <a:avLst/>
              <a:gdLst/>
              <a:ahLst/>
              <a:cxnLst/>
              <a:rect r="r" b="b" t="t" l="l"/>
              <a:pathLst>
                <a:path h="1297305" w="6316091">
                  <a:moveTo>
                    <a:pt x="0" y="182753"/>
                  </a:moveTo>
                  <a:cubicBezTo>
                    <a:pt x="0" y="81661"/>
                    <a:pt x="83185" y="0"/>
                    <a:pt x="185547" y="0"/>
                  </a:cubicBezTo>
                  <a:lnTo>
                    <a:pt x="6130544" y="0"/>
                  </a:lnTo>
                  <a:lnTo>
                    <a:pt x="6130544" y="12700"/>
                  </a:lnTo>
                  <a:lnTo>
                    <a:pt x="6130544" y="0"/>
                  </a:lnTo>
                  <a:cubicBezTo>
                    <a:pt x="6232779" y="0"/>
                    <a:pt x="6316091" y="81661"/>
                    <a:pt x="6316091" y="182753"/>
                  </a:cubicBezTo>
                  <a:lnTo>
                    <a:pt x="6303391" y="182753"/>
                  </a:lnTo>
                  <a:lnTo>
                    <a:pt x="6316091" y="182753"/>
                  </a:lnTo>
                  <a:lnTo>
                    <a:pt x="6316091" y="1114552"/>
                  </a:lnTo>
                  <a:lnTo>
                    <a:pt x="6303391" y="1114552"/>
                  </a:lnTo>
                  <a:lnTo>
                    <a:pt x="6316091" y="1114552"/>
                  </a:lnTo>
                  <a:cubicBezTo>
                    <a:pt x="6316091" y="1215644"/>
                    <a:pt x="6232906" y="1297305"/>
                    <a:pt x="6130544" y="1297305"/>
                  </a:cubicBezTo>
                  <a:lnTo>
                    <a:pt x="6130544" y="1284605"/>
                  </a:lnTo>
                  <a:lnTo>
                    <a:pt x="6130544" y="1297305"/>
                  </a:lnTo>
                  <a:lnTo>
                    <a:pt x="185547" y="1297305"/>
                  </a:lnTo>
                  <a:lnTo>
                    <a:pt x="185547" y="1284605"/>
                  </a:lnTo>
                  <a:lnTo>
                    <a:pt x="185547" y="1297305"/>
                  </a:lnTo>
                  <a:cubicBezTo>
                    <a:pt x="83185" y="1297432"/>
                    <a:pt x="0" y="1215771"/>
                    <a:pt x="0" y="1114552"/>
                  </a:cubicBezTo>
                  <a:lnTo>
                    <a:pt x="0" y="182753"/>
                  </a:lnTo>
                  <a:lnTo>
                    <a:pt x="12700" y="182753"/>
                  </a:lnTo>
                  <a:lnTo>
                    <a:pt x="0" y="182753"/>
                  </a:lnTo>
                  <a:moveTo>
                    <a:pt x="25400" y="182753"/>
                  </a:moveTo>
                  <a:lnTo>
                    <a:pt x="25400" y="1114552"/>
                  </a:lnTo>
                  <a:lnTo>
                    <a:pt x="12700" y="1114552"/>
                  </a:lnTo>
                  <a:lnTo>
                    <a:pt x="25400" y="1114552"/>
                  </a:lnTo>
                  <a:cubicBezTo>
                    <a:pt x="25400" y="1201293"/>
                    <a:pt x="96901" y="1271905"/>
                    <a:pt x="185547" y="1271905"/>
                  </a:cubicBezTo>
                  <a:lnTo>
                    <a:pt x="6130544" y="1271905"/>
                  </a:lnTo>
                  <a:cubicBezTo>
                    <a:pt x="6219190" y="1271905"/>
                    <a:pt x="6290691" y="1201293"/>
                    <a:pt x="6290691" y="1114552"/>
                  </a:cubicBezTo>
                  <a:lnTo>
                    <a:pt x="6290691" y="182753"/>
                  </a:lnTo>
                  <a:cubicBezTo>
                    <a:pt x="6290691" y="96012"/>
                    <a:pt x="6219190" y="25400"/>
                    <a:pt x="6130544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6901" y="25400"/>
                    <a:pt x="25400" y="96012"/>
                    <a:pt x="25400" y="18275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grpSp>
        <p:nvGrpSpPr>
          <p:cNvPr name="Group 72" id="72"/>
          <p:cNvGrpSpPr/>
          <p:nvPr/>
        </p:nvGrpSpPr>
        <p:grpSpPr>
          <a:xfrm rot="0">
            <a:off x="5916511" y="5966822"/>
            <a:ext cx="567033" cy="915886"/>
            <a:chOff x="0" y="0"/>
            <a:chExt cx="756044" cy="1221181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756158" cy="1221232"/>
            </a:xfrm>
            <a:custGeom>
              <a:avLst/>
              <a:gdLst/>
              <a:ahLst/>
              <a:cxnLst/>
              <a:rect r="r" b="b" t="t" l="l"/>
              <a:pathLst>
                <a:path h="1221232" w="756158">
                  <a:moveTo>
                    <a:pt x="0" y="139700"/>
                  </a:moveTo>
                  <a:cubicBezTo>
                    <a:pt x="0" y="62484"/>
                    <a:pt x="62484" y="0"/>
                    <a:pt x="139700" y="0"/>
                  </a:cubicBezTo>
                  <a:lnTo>
                    <a:pt x="616458" y="0"/>
                  </a:lnTo>
                  <a:cubicBezTo>
                    <a:pt x="693547" y="0"/>
                    <a:pt x="756158" y="62484"/>
                    <a:pt x="756158" y="139700"/>
                  </a:cubicBezTo>
                  <a:lnTo>
                    <a:pt x="756158" y="1081532"/>
                  </a:lnTo>
                  <a:cubicBezTo>
                    <a:pt x="756158" y="1158621"/>
                    <a:pt x="693674" y="1221232"/>
                    <a:pt x="616458" y="1221232"/>
                  </a:cubicBezTo>
                  <a:lnTo>
                    <a:pt x="139700" y="1221232"/>
                  </a:lnTo>
                  <a:cubicBezTo>
                    <a:pt x="62611" y="1221232"/>
                    <a:pt x="0" y="1158748"/>
                    <a:pt x="0" y="1081532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</p:grpSp>
      <p:sp>
        <p:nvSpPr>
          <p:cNvPr name="Freeform 74" id="74" descr="preencoded.png"/>
          <p:cNvSpPr/>
          <p:nvPr/>
        </p:nvSpPr>
        <p:spPr>
          <a:xfrm flipH="false" flipV="false" rot="0">
            <a:off x="6089009" y="6318494"/>
            <a:ext cx="212522" cy="212522"/>
          </a:xfrm>
          <a:custGeom>
            <a:avLst/>
            <a:gdLst/>
            <a:ahLst/>
            <a:cxnLst/>
            <a:rect r="r" b="b" t="t" l="l"/>
            <a:pathLst>
              <a:path h="212522" w="212522">
                <a:moveTo>
                  <a:pt x="0" y="0"/>
                </a:moveTo>
                <a:lnTo>
                  <a:pt x="212521" y="0"/>
                </a:lnTo>
                <a:lnTo>
                  <a:pt x="212521" y="212522"/>
                </a:lnTo>
                <a:lnTo>
                  <a:pt x="0" y="21252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-15216" t="0" r="-1522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6554391" y="6089447"/>
            <a:ext cx="1771945" cy="24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Horizontal Scaling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6554391" y="6381750"/>
            <a:ext cx="3900335" cy="359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062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Distributed deployment across multiple servers with message broker integration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DAHB1gSYrsw</dc:identifier>
  <dcterms:modified xsi:type="dcterms:W3CDTF">2011-08-01T06:04:30Z</dcterms:modified>
  <cp:revision>1</cp:revision>
  <dc:title>Chatterbox-A-Real-Time-WebSocket-Chat-Application (1).pptx</dc:title>
</cp:coreProperties>
</file>